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5" r:id="rId4"/>
    <p:sldId id="266" r:id="rId5"/>
    <p:sldId id="279" r:id="rId6"/>
    <p:sldId id="268" r:id="rId7"/>
    <p:sldId id="278" r:id="rId8"/>
    <p:sldId id="275" r:id="rId9"/>
    <p:sldId id="277" r:id="rId10"/>
    <p:sldId id="276" r:id="rId11"/>
    <p:sldId id="280" r:id="rId12"/>
    <p:sldId id="26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70" r:id="rId21"/>
    <p:sldId id="288" r:id="rId22"/>
    <p:sldId id="271" r:id="rId23"/>
    <p:sldId id="289" r:id="rId24"/>
    <p:sldId id="291" r:id="rId25"/>
    <p:sldId id="292" r:id="rId26"/>
    <p:sldId id="293" r:id="rId27"/>
    <p:sldId id="294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8"/>
    <p:restoredTop sz="90629"/>
  </p:normalViewPr>
  <p:slideViewPr>
    <p:cSldViewPr snapToGrid="0">
      <p:cViewPr>
        <p:scale>
          <a:sx n="106" d="100"/>
          <a:sy n="106" d="100"/>
        </p:scale>
        <p:origin x="5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16C53-28C3-0144-BA1F-C7722803E950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678D0-C029-1C47-9AF9-67ABA5E9C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7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37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3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12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24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7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1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84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Fully convolution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Bring detail from high-level feature map to </a:t>
            </a:r>
            <a:r>
              <a:rPr lang="en-US" sz="1200" dirty="0" err="1"/>
              <a:t>upsampled</a:t>
            </a:r>
            <a:r>
              <a:rPr lang="en-US" sz="1200" dirty="0"/>
              <a:t> low-level feature 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82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54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64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5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32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5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3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Discuss different task</a:t>
            </a:r>
          </a:p>
          <a:p>
            <a:r>
              <a:rPr lang="en-US" dirty="0"/>
              <a:t>- state the focus of this study is in object detection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The two model family we discussed in this study are R-CNN and YOLO</a:t>
            </a:r>
          </a:p>
          <a:p>
            <a:r>
              <a:rPr lang="en-US" dirty="0"/>
              <a:t>- we also state an adaptation of object detection model to instance segmentation (Mask R-CNN)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5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4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3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5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0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678D0-C029-1C47-9AF9-67ABA5E9C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AA65-7269-6178-3F1D-484A068AC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A68F0-1CFE-99BF-1CDE-D8C01F0D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F34A-E13E-D75B-08D9-928B8B07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C5A52-0181-D34B-AD1A-F24D47CB8E12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95488-E294-23A1-3201-8973B0BE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8BDF4-C1F6-51FC-F001-8EF02953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5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EEEE-5A79-5BA2-75F0-17DBDAA4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3F136-F079-F6D0-3E9E-62B17681A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B67D4-BDEC-9D15-157F-3311FCB4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AD20-5BE9-044C-8831-FADD9D689F95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62EC1-09BF-6563-899D-C7EEE7CC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3BF80-59D7-633F-A901-B72F53A0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3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9FB33-FD9B-1805-78CC-55900B8B9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2A148-366A-5926-4EDE-58694CC6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57007-DEC6-A7D6-25E7-EC063726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9527F-AC51-5A47-BD46-843663270955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8D859-6964-3BC6-C9A0-8BC8865A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A18C-C2A2-5E35-B957-2192EA49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0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EFB7-5FAD-8FB4-7DF2-930F1AA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8B209-8F09-48D4-6B8E-6FD769A1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D6F1C-64E8-7D8E-81D5-3A2BFF8A0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CCB1-787E-024E-A914-23591A4B5F5D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3749E-3B4C-AAFD-4D73-759A5372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70FD-7703-C3DA-72A2-22511B7E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6C0F-124A-58FD-B952-D4C9CEA3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941E-24B9-5279-7C72-5A9FC408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BB341-BBE6-E4D1-0910-93E0F03CC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C04C-AEC2-7C41-A5E7-7A18680D2BBB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E005F-F803-F9DF-6A85-C898973B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65F1E-C429-7EE3-F749-21AE15E5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5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D31B-70A6-88EB-CDD6-B851EA2A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30564-1D46-596F-7732-02AFB63FA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E0907-3EB6-AC82-9931-9CD13643F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47680-9B6A-615F-2A47-3C1427ACE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B18E-C647-F448-B049-D86856B44328}" type="datetime1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8932C-B980-D349-439E-2E9327AF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59A7D-2A6E-84F6-83CF-45F4BC1B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26B9-B12E-1B20-C72B-EEFBBD1D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18144-CCCD-2167-5D94-046056110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05F52-D568-29D2-564B-DB4CFECB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84B3C-5416-AA7C-6268-A4158D27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77ADC0-B1B0-755C-301E-E3C12B343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0DB4B-162F-0986-B55F-15D5636AA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553B7-288E-4749-82DC-C8EA4E662C65}" type="datetime1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4B0E1-0BA7-0B72-6060-3C938B66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ACEE2-DE59-464F-3137-B19BF8F5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9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62DC-7D0F-48F5-BD0D-26691746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54BD8-F0AE-2199-ED8F-26D86431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5985A-0094-CC4C-AAB5-5451D3486EE5}" type="datetime1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EDB12-7737-CE8C-44BB-583C59D5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54F4D-1331-BF1B-607A-8BE2631D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1B7D6-F304-D94C-5A80-CF7D556C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4555-A9F3-CC43-9DC1-55469AD3B7E5}" type="datetime1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A907F-F3D8-7522-31AA-7CFA8F6D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387CE-49BF-4AF9-6F5A-EE05F981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DAC4-8B4F-3D3C-E33C-CB7B29E0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69A45-ACFE-9043-A7F3-FF4F3F762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C85B7-7522-FAC3-C941-90862B896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92651-D5A6-49B5-7C13-6B87DE5A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8856-5FB9-E04C-8F82-4146568382DF}" type="datetime1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17C99-9105-C274-16A0-069FD397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78772-DE1C-2E06-3493-155A47A4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3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B2B8-3139-F636-5C41-481704A5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5C59F-47D1-CD23-766C-0A7D2788E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67A76-75B5-BC59-237A-CF404E2CA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9AFDB-58D5-2D08-BC93-7AACBAA8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EF69-E879-1246-9D93-2BAD0A6FDC11}" type="datetime1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A818B-AE63-A826-5FB1-06B3150DE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FEB0-BCA7-2AC0-02B5-8AB33440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7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A0B780-099F-8A53-1417-66D328BE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29536-9461-D580-6F22-B8EBD6716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7BF46-0413-76EF-E09F-AD0915CB5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166ED-028E-974C-88C3-683C4376801D}" type="datetime1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FDAE-2B02-2D94-72C9-3DCF6752C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812B4-15BC-C203-7260-3D3D7B8FF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1FC35-901F-FE44-8564-F00C9E93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tags" Target="../tags/tag9.xml"/><Relationship Id="rId7" Type="http://schemas.openxmlformats.org/officeDocument/2006/relationships/image" Target="../media/image2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11" Type="http://schemas.openxmlformats.org/officeDocument/2006/relationships/image" Target="../media/image26.emf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tags" Target="../tags/tag15.xm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3.png"/><Relationship Id="rId11" Type="http://schemas.openxmlformats.org/officeDocument/2006/relationships/image" Target="../media/image56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55.emf"/><Relationship Id="rId4" Type="http://schemas.openxmlformats.org/officeDocument/2006/relationships/tags" Target="../tags/tag16.xml"/><Relationship Id="rId9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emf"/><Relationship Id="rId3" Type="http://schemas.openxmlformats.org/officeDocument/2006/relationships/tags" Target="../tags/tag4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emf"/><Relationship Id="rId5" Type="http://schemas.openxmlformats.org/officeDocument/2006/relationships/tags" Target="../tags/tag6.xml"/><Relationship Id="rId10" Type="http://schemas.openxmlformats.org/officeDocument/2006/relationships/image" Target="../media/image17.emf"/><Relationship Id="rId4" Type="http://schemas.openxmlformats.org/officeDocument/2006/relationships/tags" Target="../tags/tag5.xml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268AE7-8C0C-3C0D-DBD5-6F952064EB8B}"/>
              </a:ext>
            </a:extLst>
          </p:cNvPr>
          <p:cNvSpPr txBox="1"/>
          <p:nvPr/>
        </p:nvSpPr>
        <p:spPr>
          <a:xfrm>
            <a:off x="4333338" y="6186472"/>
            <a:ext cx="35253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/>
              <a:t>-- Minh Duc Dao 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45EFC-80BF-EFFB-D885-E7BDE845A924}"/>
              </a:ext>
            </a:extLst>
          </p:cNvPr>
          <p:cNvSpPr txBox="1"/>
          <p:nvPr/>
        </p:nvSpPr>
        <p:spPr>
          <a:xfrm>
            <a:off x="752679" y="4653171"/>
            <a:ext cx="10686643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500" dirty="0"/>
              <a:t>An Exploration Into Object Detection</a:t>
            </a:r>
            <a:br>
              <a:rPr lang="en-US" sz="3500" dirty="0"/>
            </a:br>
            <a:r>
              <a:rPr lang="en-US" sz="3500" dirty="0"/>
              <a:t>And Application in </a:t>
            </a:r>
            <a:r>
              <a:rPr lang="en-US" sz="3600" dirty="0"/>
              <a:t>Traffic Scene Object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7FEF86-F082-DD9B-7409-CE1B1A35D37E}"/>
              </a:ext>
            </a:extLst>
          </p:cNvPr>
          <p:cNvGrpSpPr/>
          <p:nvPr/>
        </p:nvGrpSpPr>
        <p:grpSpPr>
          <a:xfrm>
            <a:off x="2031492" y="40586"/>
            <a:ext cx="8129016" cy="4572572"/>
            <a:chOff x="2031492" y="40586"/>
            <a:chExt cx="8129016" cy="4572572"/>
          </a:xfrm>
        </p:grpSpPr>
        <p:pic>
          <p:nvPicPr>
            <p:cNvPr id="3" name="Picture 2" descr="A picture containing way, scene, road, tree&#10;&#10;Description automatically generated">
              <a:extLst>
                <a:ext uri="{FF2B5EF4-FFF2-40B4-BE49-F238E27FC236}">
                  <a16:creationId xmlns:a16="http://schemas.microsoft.com/office/drawing/2014/main" id="{1046D8E6-7831-1EF4-697E-9A795D93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1492" y="40586"/>
              <a:ext cx="8129016" cy="45725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8613A3-F125-CFC1-790D-9C0DFBEBA40B}"/>
                </a:ext>
              </a:extLst>
            </p:cNvPr>
            <p:cNvSpPr txBox="1"/>
            <p:nvPr/>
          </p:nvSpPr>
          <p:spPr>
            <a:xfrm>
              <a:off x="2031492" y="4405409"/>
              <a:ext cx="8129016" cy="20774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750" dirty="0" err="1">
                  <a:solidFill>
                    <a:schemeClr val="tx1"/>
                  </a:solidFill>
                </a:rPr>
                <a:t>Majek</a:t>
              </a:r>
              <a:r>
                <a:rPr lang="en-US" sz="750" dirty="0">
                  <a:solidFill>
                    <a:schemeClr val="tx1"/>
                  </a:solidFill>
                </a:rPr>
                <a:t>, K. (2018, June 28). 4K traffic cam analysis with yolov3 PART1 - object detection. YouTube. Retrieved April 17, 2023, from https://</a:t>
              </a:r>
              <a:r>
                <a:rPr lang="en-US" sz="750" dirty="0" err="1">
                  <a:solidFill>
                    <a:schemeClr val="tx1"/>
                  </a:solidFill>
                </a:rPr>
                <a:t>www.youtube.com</a:t>
              </a:r>
              <a:r>
                <a:rPr lang="en-US" sz="750" dirty="0">
                  <a:solidFill>
                    <a:schemeClr val="tx1"/>
                  </a:solidFill>
                </a:rPr>
                <a:t>/</a:t>
              </a:r>
              <a:r>
                <a:rPr lang="en-US" sz="750" dirty="0" err="1">
                  <a:solidFill>
                    <a:schemeClr val="tx1"/>
                  </a:solidFill>
                </a:rPr>
                <a:t>watch?v</a:t>
              </a:r>
              <a:r>
                <a:rPr lang="en-US" sz="750" dirty="0">
                  <a:solidFill>
                    <a:schemeClr val="tx1"/>
                  </a:solidFill>
                </a:rPr>
                <a:t>=lekdUXv82xQ&amp;ab_channel=</a:t>
              </a:r>
              <a:r>
                <a:rPr lang="en-US" sz="750" dirty="0" err="1">
                  <a:solidFill>
                    <a:schemeClr val="tx1"/>
                  </a:solidFill>
                </a:rPr>
                <a:t>KarolMajek</a:t>
              </a:r>
              <a:r>
                <a:rPr lang="en-US" sz="750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6AAA2-3398-B7AB-F203-ED9E51D7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5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BA516D-00E7-9FE4-0052-2939666711AA}"/>
              </a:ext>
            </a:extLst>
          </p:cNvPr>
          <p:cNvSpPr txBox="1"/>
          <p:nvPr/>
        </p:nvSpPr>
        <p:spPr>
          <a:xfrm>
            <a:off x="457200" y="457200"/>
            <a:ext cx="112745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Fully connected neural network </a:t>
            </a:r>
            <a:r>
              <a:rPr lang="en-US" sz="4000" i="1" dirty="0">
                <a:solidFill>
                  <a:schemeClr val="accent2"/>
                </a:solidFill>
              </a:rPr>
              <a:t>(Learning)</a:t>
            </a:r>
            <a:endParaRPr lang="en-US" sz="4000" i="1" dirty="0"/>
          </a:p>
        </p:txBody>
      </p:sp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F9A1FC-5F3D-D800-32BB-C83C80DFF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872" y="1289304"/>
            <a:ext cx="4754880" cy="2385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860F667-BE1B-6B3C-5538-326D3E4AD353}"/>
              </a:ext>
            </a:extLst>
          </p:cNvPr>
          <p:cNvSpPr txBox="1"/>
          <p:nvPr/>
        </p:nvSpPr>
        <p:spPr>
          <a:xfrm>
            <a:off x="0" y="6627168"/>
            <a:ext cx="45480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Taylor, M. (2017). Neural Networks: A visual introduction for beginners. Blue Windmill Media.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14F0DF-C70A-B686-0B94-90E385E74C50}"/>
              </a:ext>
            </a:extLst>
          </p:cNvPr>
          <p:cNvSpPr txBox="1"/>
          <p:nvPr/>
        </p:nvSpPr>
        <p:spPr>
          <a:xfrm>
            <a:off x="4450080" y="672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F7EE4F9-9394-06D5-5617-D349D685582A}"/>
              </a:ext>
            </a:extLst>
          </p:cNvPr>
          <p:cNvGrpSpPr/>
          <p:nvPr/>
        </p:nvGrpSpPr>
        <p:grpSpPr>
          <a:xfrm>
            <a:off x="457200" y="1814366"/>
            <a:ext cx="9393936" cy="4216539"/>
            <a:chOff x="457200" y="1165086"/>
            <a:chExt cx="9393936" cy="4216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028E1AB-AEC2-E4BB-B22E-6B164431291F}"/>
                    </a:ext>
                  </a:extLst>
                </p:cNvPr>
                <p:cNvSpPr txBox="1"/>
                <p:nvPr/>
              </p:nvSpPr>
              <p:spPr>
                <a:xfrm>
                  <a:off x="457200" y="1165086"/>
                  <a:ext cx="5272084" cy="42165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/>
                    <a:t>Gradient computation:</a:t>
                  </a:r>
                </a:p>
                <a:p>
                  <a:r>
                    <a:rPr lang="en-US" sz="3000" dirty="0"/>
                    <a:t>    </a:t>
                  </a:r>
                </a:p>
                <a:p>
                  <a:r>
                    <a:rPr lang="en-US" sz="3000" dirty="0"/>
                    <a:t>    </a:t>
                  </a:r>
                </a:p>
                <a:p>
                  <a:endParaRPr lang="en-US" sz="1000" dirty="0"/>
                </a:p>
                <a:p>
                  <a:r>
                    <a:rPr lang="en-US" sz="2500" dirty="0"/>
                    <a:t>E.g. -- gradient for weight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US" dirty="0"/>
                    <a:t>:</a:t>
                  </a:r>
                </a:p>
                <a:p>
                  <a:r>
                    <a:rPr lang="en-US" sz="3000" dirty="0"/>
                    <a:t>    </a:t>
                  </a:r>
                </a:p>
                <a:p>
                  <a:r>
                    <a:rPr lang="en-US" sz="3000" dirty="0"/>
                    <a:t>    </a:t>
                  </a:r>
                </a:p>
                <a:p>
                  <a:endParaRPr lang="en-US" sz="1000" dirty="0"/>
                </a:p>
                <a:p>
                  <a:r>
                    <a:rPr lang="en-US" sz="2200" dirty="0"/>
                    <a:t>where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2200" dirty="0"/>
                    <a:t> -- number of out put class</a:t>
                  </a:r>
                </a:p>
                <a:p>
                  <a:r>
                    <a:rPr lang="en-US" sz="2200" dirty="0"/>
                    <a:t>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200" dirty="0"/>
                    <a:t> -- predicted probability for a class</a:t>
                  </a:r>
                </a:p>
                <a:p>
                  <a:r>
                    <a:rPr lang="en-US" sz="2200" dirty="0"/>
                    <a:t>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200" dirty="0"/>
                    <a:t> -- a weight</a:t>
                  </a:r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028E1AB-AEC2-E4BB-B22E-6B1644312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1165086"/>
                  <a:ext cx="5272084" cy="4216539"/>
                </a:xfrm>
                <a:prstGeom prst="rect">
                  <a:avLst/>
                </a:prstGeom>
                <a:blipFill>
                  <a:blip r:embed="rId7"/>
                  <a:stretch>
                    <a:fillRect l="-2163" t="-15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0" name="Picture 89" descr="\documentclass{article}&#10;\usepackage{amsmath}&#10;\pagestyle{empty}&#10;\begin{document}&#10;&#10;\[&#10;\frac{\Delta \text{Tot. CE}}{\Delta w_j}= \sum^k_{i=1}\frac{\Delta \text{CE of }\hat{y}_i}{\Delta w_j}&#10;\]&#10;&#10;\end{document}" title="IguanaTex Bitmap Display">
              <a:extLst>
                <a:ext uri="{FF2B5EF4-FFF2-40B4-BE49-F238E27FC236}">
                  <a16:creationId xmlns:a16="http://schemas.microsoft.com/office/drawing/2014/main" id="{245CB674-CEC2-AE3A-3E18-F23805771BF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6320" y="1689240"/>
              <a:ext cx="3269769" cy="777240"/>
            </a:xfrm>
            <a:prstGeom prst="rect">
              <a:avLst/>
            </a:prstGeom>
          </p:spPr>
        </p:pic>
        <p:pic>
          <p:nvPicPr>
            <p:cNvPr id="94" name="Picture 93" descr="\documentclass{article}&#10;\usepackage{amsmath}&#10;\pagestyle{empty}&#10;\begin{document}&#10;&#10;$\frac{\Delta \text{Tot. CE}}{\Delta w_5}&#10;    = \frac{\Delta \text{CE of }\hat{y}}{\Delta \hat{y}}&#10;    \times \frac{\Delta \hat{y}}{\Delta c_1}&#10;    \times \frac{\Delta c_1}{\Delta c_1 \text{ net\_input}}&#10;    \times \frac{\Delta c_1 \text{ net\_input}}{\Delta w_5}$&#10;&#10;&#10;&#10;\end{document}" title="IguanaTex Bitmap Display">
              <a:extLst>
                <a:ext uri="{FF2B5EF4-FFF2-40B4-BE49-F238E27FC236}">
                  <a16:creationId xmlns:a16="http://schemas.microsoft.com/office/drawing/2014/main" id="{BD403AF8-F462-9A58-A0E6-4792630881A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6320" y="3246874"/>
              <a:ext cx="8814816" cy="54864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8D8B155-5FC1-7995-C773-538B307DD8E5}"/>
              </a:ext>
            </a:extLst>
          </p:cNvPr>
          <p:cNvGrpSpPr/>
          <p:nvPr/>
        </p:nvGrpSpPr>
        <p:grpSpPr>
          <a:xfrm>
            <a:off x="6729984" y="4617720"/>
            <a:ext cx="5008880" cy="1892826"/>
            <a:chOff x="6847840" y="4435073"/>
            <a:chExt cx="5008880" cy="1892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85EBF11-C272-6C5F-6032-76246D2A3DB5}"/>
                    </a:ext>
                  </a:extLst>
                </p:cNvPr>
                <p:cNvSpPr txBox="1"/>
                <p:nvPr/>
              </p:nvSpPr>
              <p:spPr>
                <a:xfrm>
                  <a:off x="6847840" y="4435073"/>
                  <a:ext cx="5008880" cy="1892826"/>
                </a:xfrm>
                <a:prstGeom prst="rect">
                  <a:avLst/>
                </a:prstGeom>
                <a:solidFill>
                  <a:srgbClr val="F7AE90">
                    <a:alpha val="60000"/>
                  </a:srgbClr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2500" dirty="0"/>
                    <a:t>Weight update:</a:t>
                  </a:r>
                </a:p>
                <a:p>
                  <a:r>
                    <a:rPr lang="en-US" sz="3000" dirty="0"/>
                    <a:t>    |</a:t>
                  </a:r>
                </a:p>
                <a:p>
                  <a:r>
                    <a:rPr lang="en-US" sz="3000" dirty="0"/>
                    <a:t>    |</a:t>
                  </a:r>
                </a:p>
                <a:p>
                  <a:endParaRPr lang="en-US" sz="1000" dirty="0"/>
                </a:p>
                <a:p>
                  <a:r>
                    <a:rPr lang="en-US" sz="2200" dirty="0"/>
                    <a:t>where </a:t>
                  </a:r>
                  <a14:m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r>
                    <a:rPr lang="en-US" sz="2200" dirty="0"/>
                    <a:t> -- a learning rate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85EBF11-C272-6C5F-6032-76246D2A3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7840" y="4435073"/>
                  <a:ext cx="5008880" cy="1892826"/>
                </a:xfrm>
                <a:prstGeom prst="rect">
                  <a:avLst/>
                </a:prstGeom>
                <a:blipFill>
                  <a:blip r:embed="rId10"/>
                  <a:stretch>
                    <a:fillRect l="-2020" t="-2649" b="-52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5" name="Picture 104" descr="\documentclass{article}&#10;\usepackage{amsmath}&#10;\pagestyle{empty}&#10;\begin{document}&#10;&#10;\[&#10;\text{new } w_j = \text{old } w_j - \left( \frac{\Delta \text{Tot. CE}}{\Delta w_j} \times \eta \right)&#10;\]&#10;&#10;\end{document}" title="IguanaTex Bitmap Display">
              <a:extLst>
                <a:ext uri="{FF2B5EF4-FFF2-40B4-BE49-F238E27FC236}">
                  <a16:creationId xmlns:a16="http://schemas.microsoft.com/office/drawing/2014/main" id="{0BB65F18-B752-3E92-D334-6AEAFD537B8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34580" y="5026082"/>
              <a:ext cx="4320540" cy="64008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23013-2CE7-4306-4B54-BCB3C0D9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2562"/>
            <a:ext cx="2743200" cy="365125"/>
          </a:xfrm>
        </p:spPr>
        <p:txBody>
          <a:bodyPr/>
          <a:lstStyle/>
          <a:p>
            <a:fld id="{B761FC35-901F-FE44-8564-F00C9E93E4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FD61C-30B0-EF23-7110-545A92BC8AAD}"/>
              </a:ext>
            </a:extLst>
          </p:cNvPr>
          <p:cNvSpPr txBox="1"/>
          <p:nvPr/>
        </p:nvSpPr>
        <p:spPr>
          <a:xfrm>
            <a:off x="738187" y="2604093"/>
            <a:ext cx="1071562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accent2"/>
                </a:solidFill>
              </a:rPr>
              <a:t>Regional-based CNN (R-CNN) Family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DAC2E-9A69-D1FD-B26C-0807B77A0674}"/>
              </a:ext>
            </a:extLst>
          </p:cNvPr>
          <p:cNvSpPr txBox="1"/>
          <p:nvPr/>
        </p:nvSpPr>
        <p:spPr>
          <a:xfrm>
            <a:off x="661532" y="3546021"/>
            <a:ext cx="10868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R-CNN, Fast R-CNN, Faster R-CNN, and Mask R-CNN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36E08-0344-9C36-5133-FFFA0BB9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C531F-FFE6-0419-010D-0310A2430A18}"/>
              </a:ext>
            </a:extLst>
          </p:cNvPr>
          <p:cNvSpPr txBox="1"/>
          <p:nvPr/>
        </p:nvSpPr>
        <p:spPr>
          <a:xfrm>
            <a:off x="457200" y="457200"/>
            <a:ext cx="49174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R-CNN</a:t>
            </a:r>
            <a:endParaRPr lang="en-US" sz="4000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88090-F9C1-ECB6-3F67-7925EFD29E83}"/>
              </a:ext>
            </a:extLst>
          </p:cNvPr>
          <p:cNvGrpSpPr/>
          <p:nvPr/>
        </p:nvGrpSpPr>
        <p:grpSpPr>
          <a:xfrm>
            <a:off x="565609" y="1213244"/>
            <a:ext cx="11169496" cy="5381153"/>
            <a:chOff x="565609" y="1434844"/>
            <a:chExt cx="11169496" cy="5381153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0EEA2DB3-501F-C18E-B0CA-C07121721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80" y="1921032"/>
              <a:ext cx="6523025" cy="44087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284D86-9E00-37CA-A8D5-E6065C196280}"/>
                </a:ext>
              </a:extLst>
            </p:cNvPr>
            <p:cNvSpPr txBox="1"/>
            <p:nvPr/>
          </p:nvSpPr>
          <p:spPr>
            <a:xfrm>
              <a:off x="565609" y="1434844"/>
              <a:ext cx="4571999" cy="538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Selective Search – group pixels:</a:t>
              </a:r>
            </a:p>
            <a:p>
              <a:pPr marL="80010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Color similarity</a:t>
              </a:r>
            </a:p>
            <a:p>
              <a:pPr marL="80010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Texture similarity</a:t>
              </a:r>
            </a:p>
            <a:p>
              <a:pPr marL="80010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Fill similarity</a:t>
              </a:r>
            </a:p>
            <a:p>
              <a:pPr marL="800100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Size similarity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Each </a:t>
              </a:r>
              <a:r>
                <a:rPr lang="en-US" sz="2400" dirty="0" err="1"/>
                <a:t>RoI</a:t>
              </a:r>
              <a:r>
                <a:rPr lang="en-US" sz="2400" dirty="0"/>
                <a:t> as individual image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/>
                <a:t>RoI’s</a:t>
              </a:r>
              <a:r>
                <a:rPr lang="en-US" sz="2400" dirty="0"/>
                <a:t> feature extraction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Support vector machines (SVMs)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1 bounding box regressor and 1 SVMs per class (output neuron)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Multi-stage training</a:t>
              </a:r>
            </a:p>
            <a:p>
              <a:pPr marL="342900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Reported runtime: 47s/image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90E569-AAE2-4275-A816-D7B30A83C2BC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Sharma, P. (2020, May 24). A step-by-step introduction to the Basic Object Detection Algorithms (part 1). Analytics Vidhya. Retrieved April 15, 2023, from https://</a:t>
            </a:r>
            <a:r>
              <a:rPr lang="en-US" sz="800" dirty="0" err="1">
                <a:solidFill>
                  <a:schemeClr val="tx1">
                    <a:tint val="75000"/>
                  </a:schemeClr>
                </a:solidFill>
              </a:rPr>
              <a:t>www.analyticsvidhya.com</a:t>
            </a:r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/blog/2018/10/a-step-by-step-introduction-to-the-basic-object-detection-algorithms-part-1/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A29F4-C9FA-1FE2-DD8D-7664E4E1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15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C531F-FFE6-0419-010D-0310A2430A18}"/>
              </a:ext>
            </a:extLst>
          </p:cNvPr>
          <p:cNvSpPr txBox="1"/>
          <p:nvPr/>
        </p:nvSpPr>
        <p:spPr>
          <a:xfrm>
            <a:off x="457200" y="457200"/>
            <a:ext cx="49174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Fast R-CNN</a:t>
            </a:r>
            <a:endParaRPr lang="en-US" sz="4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0E569-AAE2-4275-A816-D7B30A83C2BC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Sharma, P. (2020, May 24). A step-by-step introduction to the Basic Object Detection Algorithms (part 1). Analytics Vidhya. Retrieved April 15, 2023, from https://</a:t>
            </a:r>
            <a:r>
              <a:rPr lang="en-US" sz="800" dirty="0" err="1">
                <a:solidFill>
                  <a:schemeClr val="tx1">
                    <a:tint val="75000"/>
                  </a:schemeClr>
                </a:solidFill>
              </a:rPr>
              <a:t>www.analyticsvidhya.com</a:t>
            </a:r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/blog/2018/10/a-step-by-step-introduction-to-the-basic-object-detection-algorithms-part-1/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Hui, J. (2019, February 22). What do we learn from region based object detectors (faster R-CNN, R-FCN, FPN)? Medium. Retrieved April 15, 2023, from https://</a:t>
            </a:r>
            <a:r>
              <a:rPr lang="en-US" sz="800" dirty="0" err="1">
                <a:solidFill>
                  <a:schemeClr val="tx1">
                    <a:tint val="75000"/>
                  </a:schemeClr>
                </a:solidFill>
              </a:rPr>
              <a:t>jonathan-hui.medium.com</a:t>
            </a:r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/what-do-we-learn-from-region-based-object-detectors-faster-r-cnn-r-fcn-fpn-7e354377a7c9 </a:t>
            </a:r>
          </a:p>
        </p:txBody>
      </p:sp>
      <p:pic>
        <p:nvPicPr>
          <p:cNvPr id="2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B86F968-1822-194E-025A-BA67E2D3D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9320" y="0"/>
            <a:ext cx="5741753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FD45D5-262A-7995-898D-A3DC85B1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52" y="4138196"/>
            <a:ext cx="7772400" cy="2357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1E7FE-5CCF-AE8C-508B-0025D25D839D}"/>
              </a:ext>
            </a:extLst>
          </p:cNvPr>
          <p:cNvSpPr txBox="1"/>
          <p:nvPr/>
        </p:nvSpPr>
        <p:spPr>
          <a:xfrm>
            <a:off x="457200" y="1165086"/>
            <a:ext cx="4748992" cy="2400657"/>
          </a:xfrm>
          <a:prstGeom prst="rect">
            <a:avLst/>
          </a:prstGeom>
          <a:solidFill>
            <a:srgbClr val="F7AE90">
              <a:alpha val="60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Image’s feature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RoI</a:t>
            </a:r>
            <a:r>
              <a:rPr lang="en-US" sz="2500" dirty="0"/>
              <a:t> pooling layer: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Project </a:t>
            </a:r>
            <a:r>
              <a:rPr lang="en-US" sz="2500" dirty="0" err="1"/>
              <a:t>RoI</a:t>
            </a:r>
            <a:r>
              <a:rPr lang="en-US" sz="2500" dirty="0"/>
              <a:t> onto feature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Suffer quantization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One stage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Reported runtime: 2.3s/image</a:t>
            </a:r>
          </a:p>
        </p:txBody>
      </p:sp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DEEF45-7B81-0C5F-2D3B-F79D9C18E7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21" t="14307" r="1118" b="11449"/>
          <a:stretch/>
        </p:blipFill>
        <p:spPr>
          <a:xfrm>
            <a:off x="544985" y="3632489"/>
            <a:ext cx="2867066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45F7C-2FF9-B825-CF83-33FBAB87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563" y="6510252"/>
            <a:ext cx="2743200" cy="365125"/>
          </a:xfrm>
        </p:spPr>
        <p:txBody>
          <a:bodyPr/>
          <a:lstStyle/>
          <a:p>
            <a:fld id="{B761FC35-901F-FE44-8564-F00C9E93E48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9406466-FDFB-D350-144F-5A0FC268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2" y="1888191"/>
            <a:ext cx="4520156" cy="473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8C89BCD-78B2-5047-01D3-4B7FD77F7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85" y="936486"/>
            <a:ext cx="5156200" cy="307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C531F-FFE6-0419-010D-0310A2430A18}"/>
              </a:ext>
            </a:extLst>
          </p:cNvPr>
          <p:cNvSpPr txBox="1"/>
          <p:nvPr/>
        </p:nvSpPr>
        <p:spPr>
          <a:xfrm>
            <a:off x="457200" y="228600"/>
            <a:ext cx="49174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Faster R-CNN</a:t>
            </a:r>
            <a:endParaRPr lang="en-US" sz="4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84D86-9E00-37CA-A8D5-E6065C196280}"/>
              </a:ext>
            </a:extLst>
          </p:cNvPr>
          <p:cNvSpPr txBox="1"/>
          <p:nvPr/>
        </p:nvSpPr>
        <p:spPr>
          <a:xfrm>
            <a:off x="457199" y="939020"/>
            <a:ext cx="5029200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Replace Selective Search with RPN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Region Proposal Network (RPN)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0E569-AAE2-4275-A816-D7B30A83C2BC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Sharma, P. (2020, May 24). A step-by-step introduction to the Basic Object Detection Algorithms (part 1). Analytics Vidhya. Retrieved April 15, 2023, from https://</a:t>
            </a:r>
            <a:r>
              <a:rPr lang="en-US" sz="800" dirty="0" err="1">
                <a:solidFill>
                  <a:schemeClr val="tx1">
                    <a:tint val="75000"/>
                  </a:schemeClr>
                </a:solidFill>
              </a:rPr>
              <a:t>www.analyticsvidhya.com</a:t>
            </a:r>
            <a:r>
              <a:rPr lang="en-US" sz="800" dirty="0">
                <a:solidFill>
                  <a:schemeClr val="tx1">
                    <a:tint val="75000"/>
                  </a:schemeClr>
                </a:solidFill>
              </a:rPr>
              <a:t>/blog/2018/10/a-step-by-step-introduction-to-the-basic-object-detection-algorithms-part-1/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84000-8528-F5C9-814A-E91308E3CF02}"/>
              </a:ext>
            </a:extLst>
          </p:cNvPr>
          <p:cNvSpPr txBox="1"/>
          <p:nvPr/>
        </p:nvSpPr>
        <p:spPr>
          <a:xfrm>
            <a:off x="6142927" y="4097531"/>
            <a:ext cx="5630516" cy="2278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RPN generate 9 </a:t>
            </a:r>
            <a:r>
              <a:rPr lang="en-US" sz="2400" dirty="0" err="1"/>
              <a:t>RoIs</a:t>
            </a:r>
            <a:r>
              <a:rPr lang="en-US" sz="2400" dirty="0"/>
              <a:t> from feature map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 different scale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3 different aspect ratio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cls</a:t>
            </a:r>
            <a:r>
              <a:rPr lang="en-US" sz="2400" dirty="0"/>
              <a:t> layer: give objectiveness score for </a:t>
            </a:r>
            <a:r>
              <a:rPr lang="en-US" sz="2400" dirty="0" err="1"/>
              <a:t>RoI</a:t>
            </a:r>
            <a:endParaRPr lang="en-US" sz="24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 layer: refine </a:t>
            </a:r>
            <a:r>
              <a:rPr lang="en-US" sz="2400" dirty="0" err="1"/>
              <a:t>RoI</a:t>
            </a:r>
            <a:r>
              <a:rPr lang="en-US" sz="2400" dirty="0"/>
              <a:t> box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2EE3D3-2BFA-F848-0955-DA40EC74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60D7574-2B52-BE50-36CB-53DCFEA4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3" y="913801"/>
            <a:ext cx="8229600" cy="503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D8EC6B-41A9-1778-BCC4-C015C5BFEB7E}"/>
              </a:ext>
            </a:extLst>
          </p:cNvPr>
          <p:cNvGrpSpPr/>
          <p:nvPr/>
        </p:nvGrpSpPr>
        <p:grpSpPr>
          <a:xfrm>
            <a:off x="244947" y="1186480"/>
            <a:ext cx="3227559" cy="4485040"/>
            <a:chOff x="457200" y="1222626"/>
            <a:chExt cx="3227559" cy="44850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3409CE-EE8F-8C72-34CA-4DFD2CBA2B56}"/>
                </a:ext>
              </a:extLst>
            </p:cNvPr>
            <p:cNvSpPr txBox="1"/>
            <p:nvPr/>
          </p:nvSpPr>
          <p:spPr>
            <a:xfrm>
              <a:off x="457200" y="2999232"/>
              <a:ext cx="3227559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500" dirty="0"/>
                <a:t>Architecture based on Faster R-CNN</a:t>
              </a:r>
            </a:p>
            <a:p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500" dirty="0"/>
                <a:t>Replace </a:t>
              </a:r>
              <a:r>
                <a:rPr lang="en-US" sz="2500" dirty="0" err="1"/>
                <a:t>RoIPool</a:t>
              </a:r>
              <a:r>
                <a:rPr lang="en-US" sz="2500" dirty="0"/>
                <a:t> with </a:t>
              </a:r>
              <a:r>
                <a:rPr lang="en-US" sz="2500" dirty="0" err="1"/>
                <a:t>RoIAlign</a:t>
              </a:r>
              <a:endParaRPr lang="en-US" sz="2500" dirty="0"/>
            </a:p>
            <a:p>
              <a:endParaRPr lang="en-US" sz="1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500" dirty="0"/>
                <a:t>Add the mask branch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8C531F-FFE6-0419-010D-0310A2430A18}"/>
                </a:ext>
              </a:extLst>
            </p:cNvPr>
            <p:cNvSpPr txBox="1"/>
            <p:nvPr/>
          </p:nvSpPr>
          <p:spPr>
            <a:xfrm>
              <a:off x="457200" y="1222626"/>
              <a:ext cx="3227559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</a:rPr>
                <a:t>Mask R-CNN </a:t>
              </a:r>
              <a:r>
                <a:rPr lang="en-US" sz="4000" i="1" dirty="0">
                  <a:solidFill>
                    <a:schemeClr val="accent2"/>
                  </a:solidFill>
                </a:rPr>
                <a:t>(Architecture)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3B1240-2483-36B2-65AB-E9651389A796}"/>
              </a:ext>
            </a:extLst>
          </p:cNvPr>
          <p:cNvSpPr txBox="1"/>
          <p:nvPr/>
        </p:nvSpPr>
        <p:spPr>
          <a:xfrm>
            <a:off x="0" y="6627168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Hui, J. (2022, September 6). Image segmentation with mask R-CNN. Medium. Retrieved April 16,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jonathan-hui.medium.com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/image-segmentation-with-mask-r-cnn-ebe6d793272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A84BA-3B70-A4D2-908E-D3B1B5DC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6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C531F-FFE6-0419-010D-0310A2430A18}"/>
              </a:ext>
            </a:extLst>
          </p:cNvPr>
          <p:cNvSpPr txBox="1"/>
          <p:nvPr/>
        </p:nvSpPr>
        <p:spPr>
          <a:xfrm>
            <a:off x="457200" y="457200"/>
            <a:ext cx="95445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Mask R-CNN </a:t>
            </a:r>
            <a:r>
              <a:rPr lang="en-US" sz="4000" i="1" dirty="0">
                <a:solidFill>
                  <a:schemeClr val="accent2"/>
                </a:solidFill>
              </a:rPr>
              <a:t>(</a:t>
            </a:r>
            <a:r>
              <a:rPr lang="en-US" sz="4000" i="1" dirty="0" err="1">
                <a:solidFill>
                  <a:schemeClr val="accent2"/>
                </a:solidFill>
              </a:rPr>
              <a:t>RoIAlign</a:t>
            </a:r>
            <a:r>
              <a:rPr lang="en-US" sz="4000" i="1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700CF5E-360F-B4D2-EDFE-E3C8CA041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06" t="14397" r="1242" b="12112"/>
          <a:stretch/>
        </p:blipFill>
        <p:spPr>
          <a:xfrm>
            <a:off x="30480" y="2671045"/>
            <a:ext cx="4023360" cy="4023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E280DF5-6DE2-EA42-7972-92031FDF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160" y="3051862"/>
            <a:ext cx="4023360" cy="3803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69EBC4D1-17D3-CF53-99FF-5582C6AB9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320" y="4067586"/>
            <a:ext cx="4023360" cy="2492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0D74B7-D640-9FB4-E179-7C670A780D7A}"/>
              </a:ext>
            </a:extLst>
          </p:cNvPr>
          <p:cNvSpPr txBox="1"/>
          <p:nvPr/>
        </p:nvSpPr>
        <p:spPr>
          <a:xfrm>
            <a:off x="457200" y="1126483"/>
            <a:ext cx="3778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No quantization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At each </a:t>
            </a:r>
            <a:r>
              <a:rPr lang="en-US" sz="2500" dirty="0" err="1"/>
              <a:t>RoI</a:t>
            </a:r>
            <a:r>
              <a:rPr lang="en-US" sz="2500" dirty="0"/>
              <a:t> bin: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perform max-pool on interpolated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CD3590-5704-3B11-E050-0CDE449E7EFC}"/>
              </a:ext>
            </a:extLst>
          </p:cNvPr>
          <p:cNvSpPr txBox="1"/>
          <p:nvPr/>
        </p:nvSpPr>
        <p:spPr>
          <a:xfrm>
            <a:off x="5081494" y="1128302"/>
            <a:ext cx="39311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 bilinear interpolation: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E.g.: </a:t>
            </a:r>
          </a:p>
        </p:txBody>
      </p:sp>
      <p:pic>
        <p:nvPicPr>
          <p:cNvPr id="23" name="Picture 22" descr="\documentclass{article}&#10;\usepackage{amsmath}&#10;\pagestyle{empty}&#10;\begin{document}&#10;&#10;\begin{align*}&#10;f(P) = &amp;\frac{y_2-y}{y_2-y_1} \left( \frac{x_2-x}{x_2-x_1}f(Q_{11}) + \frac{x-x_1}{x_2-x_1}f(Q_{21}) \right) \\&#10;&amp;+ \frac{y-y_1}{y_2-y_1} \left( \frac{x_2-x}{x_2-x_1}f(Q_{12}) + \frac{x-x_1}{x_2-x_1}f(Q_{22}) \right)&#10;\end{align*}&#10;&#10;\end{document}" title="IguanaTex Bitmap Display">
            <a:extLst>
              <a:ext uri="{FF2B5EF4-FFF2-40B4-BE49-F238E27FC236}">
                <a16:creationId xmlns:a16="http://schemas.microsoft.com/office/drawing/2014/main" id="{39B0C9BC-2CE9-04FF-EC68-289E5FF4F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6085" y="1623455"/>
            <a:ext cx="5918200" cy="132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3B1240-2483-36B2-65AB-E9651389A796}"/>
              </a:ext>
            </a:extLst>
          </p:cNvPr>
          <p:cNvSpPr txBox="1"/>
          <p:nvPr/>
        </p:nvSpPr>
        <p:spPr>
          <a:xfrm>
            <a:off x="0" y="6654062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Swienegel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. (2023, March 30). Bilinear interpolation. Wikipedia. Retrieved April 16,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en.wikipedia.org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/wiki/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Bilinear_interpolation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#/media/File:BilinearInterpolationV2.svg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5A648-A752-7E56-C21D-09A0F6ABB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92562"/>
            <a:ext cx="2743200" cy="365125"/>
          </a:xfrm>
        </p:spPr>
        <p:txBody>
          <a:bodyPr/>
          <a:lstStyle/>
          <a:p>
            <a:fld id="{B761FC35-901F-FE44-8564-F00C9E93E48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4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C531F-FFE6-0419-010D-0310A2430A18}"/>
              </a:ext>
            </a:extLst>
          </p:cNvPr>
          <p:cNvSpPr txBox="1"/>
          <p:nvPr/>
        </p:nvSpPr>
        <p:spPr>
          <a:xfrm>
            <a:off x="457200" y="457200"/>
            <a:ext cx="95445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Mask R-CNN </a:t>
            </a:r>
            <a:r>
              <a:rPr lang="en-US" sz="4000" i="1" dirty="0">
                <a:solidFill>
                  <a:schemeClr val="accent2"/>
                </a:solidFill>
              </a:rPr>
              <a:t>(Mask Branch)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1240-2483-36B2-65AB-E9651389A796}"/>
              </a:ext>
            </a:extLst>
          </p:cNvPr>
          <p:cNvSpPr txBox="1"/>
          <p:nvPr/>
        </p:nvSpPr>
        <p:spPr>
          <a:xfrm>
            <a:off x="0" y="6654062"/>
            <a:ext cx="12192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Piramanayagam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, S., Wade, S., Frederick, K., &amp;amp; Eli, S. (n.d.). Fully Convolutional Neural Network Architecture (FCN-8). - 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researchgate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. ResearchGate. Retrieved April 16, 2023, from https://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www.researchgate.net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/figure/Fully-convolutional-neural-network-architecture-FCN-8_fig1_327521314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61C0F1-AB4D-1A02-3AD7-2C9AA262D886}"/>
              </a:ext>
            </a:extLst>
          </p:cNvPr>
          <p:cNvGrpSpPr/>
          <p:nvPr/>
        </p:nvGrpSpPr>
        <p:grpSpPr>
          <a:xfrm>
            <a:off x="3754966" y="1350113"/>
            <a:ext cx="8229600" cy="5118923"/>
            <a:chOff x="3962400" y="1350113"/>
            <a:chExt cx="8229600" cy="5118923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CAEDF27D-8C96-6EB5-E9D7-C9DC08D10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400" y="4560622"/>
              <a:ext cx="8229600" cy="19084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A3D5DAF4-4BE4-7946-7E2D-096AAF479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2400" y="1350113"/>
              <a:ext cx="8229600" cy="30254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939F61-EAFE-5368-91B9-C48F5319700D}"/>
              </a:ext>
            </a:extLst>
          </p:cNvPr>
          <p:cNvSpPr txBox="1"/>
          <p:nvPr/>
        </p:nvSpPr>
        <p:spPr>
          <a:xfrm>
            <a:off x="207433" y="1708972"/>
            <a:ext cx="33401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Decoder of an FCN</a:t>
            </a:r>
          </a:p>
          <a:p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 conv layer for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Preserve pixels spatial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Upsampling</a:t>
            </a:r>
            <a:r>
              <a:rPr lang="en-US" sz="2500" dirty="0"/>
              <a:t> with learnable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 skip connection: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Improve mask’s 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FEF9-5564-A70D-84E8-4A9F5210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7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C531F-FFE6-0419-010D-0310A2430A18}"/>
              </a:ext>
            </a:extLst>
          </p:cNvPr>
          <p:cNvSpPr txBox="1"/>
          <p:nvPr/>
        </p:nvSpPr>
        <p:spPr>
          <a:xfrm>
            <a:off x="457200" y="91440"/>
            <a:ext cx="95445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Mask R-CNN </a:t>
            </a:r>
            <a:r>
              <a:rPr lang="en-US" sz="4000" i="1" dirty="0">
                <a:solidFill>
                  <a:schemeClr val="accent2"/>
                </a:solidFill>
              </a:rPr>
              <a:t>(Mask Branch 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1240-2483-36B2-65AB-E9651389A796}"/>
              </a:ext>
            </a:extLst>
          </p:cNvPr>
          <p:cNvSpPr txBox="1"/>
          <p:nvPr/>
        </p:nvSpPr>
        <p:spPr>
          <a:xfrm>
            <a:off x="0" y="6654062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He, K.,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Gkioxari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G.,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Dollár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P., &amp;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Girshick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R. (2017). Mask r-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cnn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. In Proceedings of the IEEE international conference on computer vision (pp. 2961-2969).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EFAF081-3CBD-C3DF-1150-978EF836D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433291"/>
            <a:ext cx="7315200" cy="3143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76C52A9-9BB4-69C0-E8FE-A76717E9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76757"/>
            <a:ext cx="10972800" cy="2479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FBABE-4767-5E31-6CC9-84FAE081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FD61C-30B0-EF23-7110-545A92BC8AAD}"/>
              </a:ext>
            </a:extLst>
          </p:cNvPr>
          <p:cNvSpPr txBox="1"/>
          <p:nvPr/>
        </p:nvSpPr>
        <p:spPr>
          <a:xfrm>
            <a:off x="976458" y="2604093"/>
            <a:ext cx="1023908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accent2"/>
                </a:solidFill>
              </a:rPr>
              <a:t>You Only Look Once (YOLO) Family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DAC2E-9A69-D1FD-B26C-0807B77A0674}"/>
              </a:ext>
            </a:extLst>
          </p:cNvPr>
          <p:cNvSpPr txBox="1"/>
          <p:nvPr/>
        </p:nvSpPr>
        <p:spPr>
          <a:xfrm>
            <a:off x="675927" y="3546021"/>
            <a:ext cx="1084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YOLOv1, YOLOv2 (YOLO9000), YOLOv3, and YOLOv5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6AF5-1302-AB4C-64A3-621F7401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BBF57-61AB-10B4-57F6-99DA24B1DC4F}"/>
              </a:ext>
            </a:extLst>
          </p:cNvPr>
          <p:cNvGrpSpPr/>
          <p:nvPr/>
        </p:nvGrpSpPr>
        <p:grpSpPr>
          <a:xfrm>
            <a:off x="836315" y="514350"/>
            <a:ext cx="4584700" cy="3684597"/>
            <a:chOff x="1085850" y="514350"/>
            <a:chExt cx="4584700" cy="36845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981590-A0DD-B715-19DF-CAD33714A216}"/>
                </a:ext>
              </a:extLst>
            </p:cNvPr>
            <p:cNvSpPr txBox="1"/>
            <p:nvPr/>
          </p:nvSpPr>
          <p:spPr>
            <a:xfrm>
              <a:off x="1085850" y="1670050"/>
              <a:ext cx="4584700" cy="25288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>
                <a:spcAft>
                  <a:spcPts val="2000"/>
                </a:spcAft>
                <a:buFont typeface="Arial" panose="020B0604020202020204" pitchFamily="34" charset="0"/>
                <a:buChar char="•"/>
              </a:pPr>
              <a:r>
                <a:rPr lang="en-US" sz="2500" dirty="0"/>
                <a:t>July 2022: 2 incidents, 2 motorcyclists dead</a:t>
              </a:r>
            </a:p>
            <a:p>
              <a:pPr marL="285750" indent="-285750">
                <a:spcAft>
                  <a:spcPts val="2000"/>
                </a:spcAft>
                <a:buFont typeface="Arial" panose="020B0604020202020204" pitchFamily="34" charset="0"/>
                <a:buChar char="•"/>
              </a:pPr>
              <a:r>
                <a:rPr lang="en-US" sz="2500" dirty="0"/>
                <a:t>2019: crash another car, 2 people dead</a:t>
              </a:r>
            </a:p>
            <a:p>
              <a:pPr marL="285750" indent="-285750">
                <a:spcAft>
                  <a:spcPts val="200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effectLst/>
                </a:rPr>
                <a:t>273 incidents in 2019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C40B93-4770-0075-B36F-670C029A2F36}"/>
                </a:ext>
              </a:extLst>
            </p:cNvPr>
            <p:cNvSpPr txBox="1"/>
            <p:nvPr/>
          </p:nvSpPr>
          <p:spPr>
            <a:xfrm>
              <a:off x="1085850" y="514350"/>
              <a:ext cx="346710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</a:rPr>
                <a:t>Introduction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42D894-D914-7841-F139-48DFCAF07533}"/>
              </a:ext>
            </a:extLst>
          </p:cNvPr>
          <p:cNvGrpSpPr/>
          <p:nvPr/>
        </p:nvGrpSpPr>
        <p:grpSpPr>
          <a:xfrm>
            <a:off x="6257329" y="514350"/>
            <a:ext cx="5098356" cy="5829300"/>
            <a:chOff x="6257329" y="514350"/>
            <a:chExt cx="5098356" cy="5829300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5601A54-E6C7-1384-2A4C-CBAC48ED5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7329" y="514350"/>
              <a:ext cx="3600450" cy="4114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E5246E4-1D03-898D-56C1-619E7244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9397" y="2228850"/>
              <a:ext cx="3596288" cy="4114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DE4CA-92CC-440E-425A-F72074AD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67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DF0C0B9-C7BD-D0B5-9C97-1F5CAB405E8B}"/>
              </a:ext>
            </a:extLst>
          </p:cNvPr>
          <p:cNvSpPr txBox="1"/>
          <p:nvPr/>
        </p:nvSpPr>
        <p:spPr>
          <a:xfrm>
            <a:off x="3736848" y="6692162"/>
            <a:ext cx="853135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Aidouni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, M. E. (2019, June 25). Understanding Yolo and yolov2. Manal El 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Aidouni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. Retrieved April 16, 2023, from https://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manalelaidouni.github.io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/Understanding%20YOLO%20and%20YOLOv2.html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73646-2B31-F7C3-582F-E23E87587A42}"/>
              </a:ext>
            </a:extLst>
          </p:cNvPr>
          <p:cNvSpPr txBox="1"/>
          <p:nvPr/>
        </p:nvSpPr>
        <p:spPr>
          <a:xfrm>
            <a:off x="457200" y="457200"/>
            <a:ext cx="11274552" cy="7040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YOLOv1</a:t>
            </a:r>
            <a:endParaRPr lang="en-US" sz="4000" i="1" dirty="0">
              <a:solidFill>
                <a:schemeClr val="accent2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61EDAC5-80A5-C303-B607-44FDBAD3E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0"/>
            <a:ext cx="7315200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2EA4ECA-CFBD-0D7B-5EAE-8B20F059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14800"/>
            <a:ext cx="2858784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EEB991-838B-F8C8-5387-7E59C895C220}"/>
              </a:ext>
            </a:extLst>
          </p:cNvPr>
          <p:cNvSpPr txBox="1"/>
          <p:nvPr/>
        </p:nvSpPr>
        <p:spPr>
          <a:xfrm>
            <a:off x="457200" y="1161288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 a CNN for object detection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24 conv layer &amp; 2 fc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 leaky </a:t>
            </a:r>
            <a:r>
              <a:rPr lang="en-US" sz="2500" dirty="0" err="1"/>
              <a:t>ReLU</a:t>
            </a:r>
            <a:r>
              <a:rPr lang="en-US" sz="2500" dirty="0"/>
              <a:t>:</a:t>
            </a:r>
          </a:p>
          <a:p>
            <a:r>
              <a:rPr lang="en-US" sz="3000" dirty="0"/>
              <a:t>      </a:t>
            </a:r>
          </a:p>
          <a:p>
            <a:r>
              <a:rPr lang="en-US" sz="3000" dirty="0"/>
              <a:t>     </a:t>
            </a:r>
          </a:p>
        </p:txBody>
      </p:sp>
      <p:pic>
        <p:nvPicPr>
          <p:cNvPr id="13" name="Picture 12" descr="\documentclass{article}&#10;\usepackage{amsmath}&#10;\pagestyle{empty}&#10;\begin{document}&#10;&#10;$&#10;\phi(x) = &#10;    \begin{cases}&#10;        x      &amp; \text{if } x &gt; 0 \\&#10;        0.01 x &amp; \text{otherwise}&#10;    \end{cases}&#10;$&#10;&#10;\end{document}" title="IguanaTex Bitmap Display">
            <a:extLst>
              <a:ext uri="{FF2B5EF4-FFF2-40B4-BE49-F238E27FC236}">
                <a16:creationId xmlns:a16="http://schemas.microsoft.com/office/drawing/2014/main" id="{C3841EA3-A485-D13C-0356-85AF0AB1E3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6650" y="3099500"/>
            <a:ext cx="315468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5FA5C4-6BB6-2A6B-47EA-24C749E0A6DC}"/>
                  </a:ext>
                </a:extLst>
              </p:cNvPr>
              <p:cNvSpPr txBox="1"/>
              <p:nvPr/>
            </p:nvSpPr>
            <p:spPr>
              <a:xfrm>
                <a:off x="3044952" y="4114800"/>
                <a:ext cx="92242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/>
                  <a:t>Bounding box generation: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Divide image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equal cells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Each cell predict: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500" dirty="0"/>
                  <a:t> bounding box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500" dirty="0"/>
                  <a:t> classes – 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/>
                  <a:t> tensor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E.g.: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5FA5C4-6BB6-2A6B-47EA-24C749E0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52" y="4114800"/>
                <a:ext cx="9224256" cy="1631216"/>
              </a:xfrm>
              <a:prstGeom prst="rect">
                <a:avLst/>
              </a:prstGeom>
              <a:blipFill>
                <a:blip r:embed="rId8"/>
                <a:stretch>
                  <a:fillRect l="-1238" t="-3876" r="-138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\documentclass{article}&#10;\usepackage{amsmath}&#10;\pagestyle{empty}&#10;\begin{document}&#10;&#10;\begin{align*}&#10;cell's\ output = [&#10; &amp;x_1 \quad y_1 \quad w_1 \quad h_1 \quad conf_1 \\&#10; &amp;x_2 \quad y_2 \quad w_2 \quad h_2 \quad conf_2 \\&#10; &amp;p_{human} \quad p_{dog} &#10;]&#10;\end{align*}&#10;&#10;\end{document}" title="IguanaTex Bitmap Display">
            <a:extLst>
              <a:ext uri="{FF2B5EF4-FFF2-40B4-BE49-F238E27FC236}">
                <a16:creationId xmlns:a16="http://schemas.microsoft.com/office/drawing/2014/main" id="{D8CE6781-8B19-B39F-FA8B-234092795E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11751" y="5341112"/>
            <a:ext cx="5556250" cy="130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9FBDA-83FB-B6FF-8470-3E4A1F9C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1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18D5734-C291-5FD8-2894-6D2739C49F5B}"/>
              </a:ext>
            </a:extLst>
          </p:cNvPr>
          <p:cNvGrpSpPr/>
          <p:nvPr/>
        </p:nvGrpSpPr>
        <p:grpSpPr>
          <a:xfrm>
            <a:off x="371549" y="3199106"/>
            <a:ext cx="11448903" cy="3200400"/>
            <a:chOff x="450321" y="1828800"/>
            <a:chExt cx="11448903" cy="3200400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ADCBA76B-39F8-5864-D4F3-DD4A1C9E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321" y="1828800"/>
              <a:ext cx="4620874" cy="3200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EE4BED-CFEA-2918-14B5-49481D7F9837}"/>
                    </a:ext>
                  </a:extLst>
                </p:cNvPr>
                <p:cNvSpPr txBox="1"/>
                <p:nvPr/>
              </p:nvSpPr>
              <p:spPr>
                <a:xfrm>
                  <a:off x="5521516" y="2228672"/>
                  <a:ext cx="6377708" cy="24006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Anchor box:</a:t>
                  </a:r>
                </a:p>
                <a:p>
                  <a:pPr marL="800100" lvl="1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Used to predict bounding box</a:t>
                  </a:r>
                </a:p>
                <a:p>
                  <a:pPr marL="800100" lvl="1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Size and aspect ratio is task dependence</a:t>
                  </a:r>
                </a:p>
                <a:p>
                  <a:pPr marL="800100" lvl="1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Better initialize bounding box’s shape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Move class probability to anchor box level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Predict a </a:t>
                  </a:r>
                  <a14:m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500" dirty="0"/>
                    <a:t> tensor per image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6EE4BED-CFEA-2918-14B5-49481D7F9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516" y="2228672"/>
                  <a:ext cx="6377708" cy="2400657"/>
                </a:xfrm>
                <a:prstGeom prst="rect">
                  <a:avLst/>
                </a:prstGeom>
                <a:blipFill>
                  <a:blip r:embed="rId4"/>
                  <a:stretch>
                    <a:fillRect l="-1392" t="-2105" r="-795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BAE2925-3C7E-94B0-95AA-97F418B3058D}"/>
              </a:ext>
            </a:extLst>
          </p:cNvPr>
          <p:cNvSpPr txBox="1"/>
          <p:nvPr/>
        </p:nvSpPr>
        <p:spPr>
          <a:xfrm>
            <a:off x="0" y="6534835"/>
            <a:ext cx="1219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Choi, 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Seong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, Song, S., Yoon, J.-H., &amp; Kim, S. Y. (n.d.). The architecture of yolov2. | download scientific diagram - 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researchgate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. ResearchGate. Retrieved April 17, 2023, from https://</a:t>
            </a:r>
            <a:r>
              <a:rPr lang="en-US" sz="750" dirty="0" err="1">
                <a:solidFill>
                  <a:schemeClr val="tx1">
                    <a:tint val="75000"/>
                  </a:schemeClr>
                </a:solidFill>
              </a:rPr>
              <a:t>www.researchgate.net</a:t>
            </a: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/figure/The-architecture-of-YOLOv2_fig4_336177198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50" dirty="0">
                <a:solidFill>
                  <a:schemeClr val="tx1">
                    <a:tint val="75000"/>
                  </a:schemeClr>
                </a:solidFill>
              </a:rPr>
              <a:t>Redmon, J., &amp; Farhadi, A. (2017). YOLO9000: better, faster, stronger. In Proceedings of the IEEE conference on computer vision and pattern recognition (pp. 7263-7271).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721F34-BFE0-7CBC-AB0A-52AB62B0050D}"/>
              </a:ext>
            </a:extLst>
          </p:cNvPr>
          <p:cNvGrpSpPr/>
          <p:nvPr/>
        </p:nvGrpSpPr>
        <p:grpSpPr>
          <a:xfrm>
            <a:off x="269536" y="67664"/>
            <a:ext cx="11887200" cy="3063778"/>
            <a:chOff x="269536" y="365222"/>
            <a:chExt cx="11887200" cy="306377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BEFEF1-43AD-0919-3CFB-BB2CA71ADAA9}"/>
                </a:ext>
              </a:extLst>
            </p:cNvPr>
            <p:cNvGrpSpPr/>
            <p:nvPr/>
          </p:nvGrpSpPr>
          <p:grpSpPr>
            <a:xfrm>
              <a:off x="269536" y="638019"/>
              <a:ext cx="4419600" cy="2518184"/>
              <a:chOff x="457200" y="457200"/>
              <a:chExt cx="4419600" cy="251818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C73646-2B31-F7C3-582F-E23E87587A42}"/>
                  </a:ext>
                </a:extLst>
              </p:cNvPr>
              <p:cNvSpPr txBox="1"/>
              <p:nvPr/>
            </p:nvSpPr>
            <p:spPr>
              <a:xfrm>
                <a:off x="457200" y="457200"/>
                <a:ext cx="4419600" cy="7040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4000" b="1" dirty="0">
                    <a:solidFill>
                      <a:schemeClr val="accent2"/>
                    </a:solidFill>
                  </a:rPr>
                  <a:t>YOLOv2</a:t>
                </a:r>
                <a:endParaRPr lang="en-US" sz="4000" i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EEB991-838B-F8C8-5387-7E59C895C220}"/>
                  </a:ext>
                </a:extLst>
              </p:cNvPr>
              <p:cNvSpPr txBox="1"/>
              <p:nvPr/>
            </p:nvSpPr>
            <p:spPr>
              <a:xfrm>
                <a:off x="457200" y="1344168"/>
                <a:ext cx="441960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Higher resolution classifier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Passthrough layer: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Improve: predict small obj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dirty="0"/>
                  <a:t>Multi-scale training</a:t>
                </a:r>
              </a:p>
            </p:txBody>
          </p:sp>
        </p:grpSp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332165C9-5CEC-6577-1805-F398472E6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1536" y="365222"/>
              <a:ext cx="7315200" cy="30637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18842-E730-715D-6B12-4D6DFCB1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4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5F0D782-1351-84E4-053C-92A876DBB285}"/>
              </a:ext>
            </a:extLst>
          </p:cNvPr>
          <p:cNvGrpSpPr/>
          <p:nvPr/>
        </p:nvGrpSpPr>
        <p:grpSpPr>
          <a:xfrm>
            <a:off x="418405" y="4346255"/>
            <a:ext cx="11355190" cy="2020824"/>
            <a:chOff x="418404" y="1161288"/>
            <a:chExt cx="11355190" cy="202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FF2AB1-2791-8A55-E579-161D3AA965E4}"/>
                    </a:ext>
                  </a:extLst>
                </p:cNvPr>
                <p:cNvSpPr txBox="1"/>
                <p:nvPr/>
              </p:nvSpPr>
              <p:spPr>
                <a:xfrm>
                  <a:off x="418404" y="1161288"/>
                  <a:ext cx="7038594" cy="16312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/>
                    <a:t>YOLOv3 prediction: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3 bounding box per cell at 3 different scale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3 different scale </a:t>
                  </a:r>
                  <a14:m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500" dirty="0"/>
                    <a:t> improve multi-scale prediction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Result: a </a:t>
                  </a:r>
                  <a14:m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× [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𝑠𝑐𝑎𝑙𝑒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∗(5+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a14:m>
                  <a:r>
                    <a:rPr lang="en-US" sz="2500" dirty="0"/>
                    <a:t> tensor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FF2AB1-2791-8A55-E579-161D3AA96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04" y="1161288"/>
                  <a:ext cx="7038594" cy="1631216"/>
                </a:xfrm>
                <a:prstGeom prst="rect">
                  <a:avLst/>
                </a:prstGeom>
                <a:blipFill>
                  <a:blip r:embed="rId3"/>
                  <a:stretch>
                    <a:fillRect l="-1622" t="-3876" b="-77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4A9FC6-E398-134F-983E-D0742E4842B3}"/>
                </a:ext>
              </a:extLst>
            </p:cNvPr>
            <p:cNvSpPr txBox="1"/>
            <p:nvPr/>
          </p:nvSpPr>
          <p:spPr>
            <a:xfrm>
              <a:off x="8293806" y="1161288"/>
              <a:ext cx="3479788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YOLOv5: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500" dirty="0"/>
                <a:t>YOLOv3 with flexible model’s size control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500" dirty="0"/>
                <a:t>Further training compare to YOLOv3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8A18DE-B1D7-DD0B-2A24-39E574B9AABF}"/>
                </a:ext>
              </a:extLst>
            </p:cNvPr>
            <p:cNvCxnSpPr>
              <a:cxnSpLocks/>
            </p:cNvCxnSpPr>
            <p:nvPr/>
          </p:nvCxnSpPr>
          <p:spPr>
            <a:xfrm>
              <a:off x="7875402" y="1161288"/>
              <a:ext cx="0" cy="20208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5AAE15B-4E72-7A19-AB15-4ECFCE837F20}"/>
              </a:ext>
            </a:extLst>
          </p:cNvPr>
          <p:cNvSpPr txBox="1"/>
          <p:nvPr/>
        </p:nvSpPr>
        <p:spPr>
          <a:xfrm>
            <a:off x="0" y="6654062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Datahacker.rs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datahacker.rs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. (2020, March 17). #011 TF Yolo V3 object detection in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tensorflow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2.0. Master Data Science. Retrieved April 16,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datahacker.rs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/tensorflow2-0-yolov3/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F4283B-A644-1DBA-D7F7-E775269C7726}"/>
              </a:ext>
            </a:extLst>
          </p:cNvPr>
          <p:cNvGrpSpPr/>
          <p:nvPr/>
        </p:nvGrpSpPr>
        <p:grpSpPr>
          <a:xfrm>
            <a:off x="0" y="0"/>
            <a:ext cx="12192000" cy="4059272"/>
            <a:chOff x="0" y="0"/>
            <a:chExt cx="12192000" cy="40592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4ADC0F-C09F-4EBA-04D1-48AA10DAB84F}"/>
                </a:ext>
              </a:extLst>
            </p:cNvPr>
            <p:cNvSpPr txBox="1"/>
            <p:nvPr/>
          </p:nvSpPr>
          <p:spPr>
            <a:xfrm>
              <a:off x="0" y="1060140"/>
              <a:ext cx="2359152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</a:rPr>
                <a:t>YOLOv3 and YOLOv5</a:t>
              </a:r>
              <a:endParaRPr lang="en-US" sz="4000" i="1" dirty="0">
                <a:solidFill>
                  <a:schemeClr val="accent2"/>
                </a:solidFill>
              </a:endParaRPr>
            </a:p>
          </p:txBody>
        </p:sp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03E26F8B-AB28-5B88-E076-10F7F71E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0"/>
              <a:ext cx="9829800" cy="40592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9D17A-494C-434F-BDD6-668CCC75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5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F96057-4DFE-6A67-5944-116D9FEC9B8C}"/>
              </a:ext>
            </a:extLst>
          </p:cNvPr>
          <p:cNvGrpSpPr/>
          <p:nvPr/>
        </p:nvGrpSpPr>
        <p:grpSpPr>
          <a:xfrm>
            <a:off x="2096914" y="1988540"/>
            <a:ext cx="7998173" cy="2880920"/>
            <a:chOff x="675927" y="2604093"/>
            <a:chExt cx="7998173" cy="28809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2FD61C-30B0-EF23-7110-545A92BC8AAD}"/>
                </a:ext>
              </a:extLst>
            </p:cNvPr>
            <p:cNvSpPr txBox="1"/>
            <p:nvPr/>
          </p:nvSpPr>
          <p:spPr>
            <a:xfrm>
              <a:off x="1863121" y="2604093"/>
              <a:ext cx="5623784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500" b="1" dirty="0">
                  <a:solidFill>
                    <a:schemeClr val="accent2"/>
                  </a:solidFill>
                </a:rPr>
                <a:t>Evaluation Metrics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3CDAC2E-9A69-D1FD-B26C-0807B77A0674}"/>
                    </a:ext>
                  </a:extLst>
                </p:cNvPr>
                <p:cNvSpPr txBox="1"/>
                <p:nvPr/>
              </p:nvSpPr>
              <p:spPr>
                <a:xfrm>
                  <a:off x="675927" y="3546021"/>
                  <a:ext cx="7998173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000" dirty="0"/>
                    <a:t>IoU Score, Confidence Score, Confusion Matrix, Precision, Recall,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sz="4000" dirty="0"/>
                    <a:t>, and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𝑚𝐴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3CDAC2E-9A69-D1FD-B26C-0807B77A0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927" y="3546021"/>
                  <a:ext cx="7998173" cy="1938992"/>
                </a:xfrm>
                <a:prstGeom prst="rect">
                  <a:avLst/>
                </a:prstGeom>
                <a:blipFill>
                  <a:blip r:embed="rId3"/>
                  <a:stretch>
                    <a:fillRect t="-5195" r="-476"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D06AF-E439-C9FF-43E6-850CC7C9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9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B8526A9-4C43-5B93-F3CC-DA9ABC759666}"/>
              </a:ext>
            </a:extLst>
          </p:cNvPr>
          <p:cNvGrpSpPr/>
          <p:nvPr/>
        </p:nvGrpSpPr>
        <p:grpSpPr>
          <a:xfrm>
            <a:off x="95869" y="45720"/>
            <a:ext cx="12000261" cy="4114800"/>
            <a:chOff x="95869" y="0"/>
            <a:chExt cx="12000261" cy="4114800"/>
          </a:xfrm>
        </p:grpSpPr>
        <p:pic>
          <p:nvPicPr>
            <p:cNvPr id="5" name="Picture 4" descr="Shape, square&#10;&#10;Description automatically generated">
              <a:extLst>
                <a:ext uri="{FF2B5EF4-FFF2-40B4-BE49-F238E27FC236}">
                  <a16:creationId xmlns:a16="http://schemas.microsoft.com/office/drawing/2014/main" id="{40E7069C-2281-EEE6-8534-B903A11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137" y="0"/>
              <a:ext cx="5401993" cy="4114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13A23AC-43D1-6123-ED9D-899DCAB4E19F}"/>
                </a:ext>
              </a:extLst>
            </p:cNvPr>
            <p:cNvGrpSpPr/>
            <p:nvPr/>
          </p:nvGrpSpPr>
          <p:grpSpPr>
            <a:xfrm>
              <a:off x="95869" y="873693"/>
              <a:ext cx="6502399" cy="2367414"/>
              <a:chOff x="310242" y="149424"/>
              <a:chExt cx="6502399" cy="236741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93E07C-E609-D9BF-54DB-31B8AD0627BE}"/>
                  </a:ext>
                </a:extLst>
              </p:cNvPr>
              <p:cNvSpPr txBox="1"/>
              <p:nvPr/>
            </p:nvSpPr>
            <p:spPr>
              <a:xfrm>
                <a:off x="383721" y="149424"/>
                <a:ext cx="6355442" cy="132343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4000" b="1" dirty="0" err="1">
                    <a:solidFill>
                      <a:schemeClr val="accent2"/>
                    </a:solidFill>
                  </a:rPr>
                  <a:t>IoU</a:t>
                </a:r>
                <a:r>
                  <a:rPr lang="en-US" sz="4000" b="1" dirty="0">
                    <a:solidFill>
                      <a:schemeClr val="accent2"/>
                    </a:solidFill>
                  </a:rPr>
                  <a:t> Score, Confidence Score, and Confusion Matrix</a:t>
                </a:r>
                <a:endParaRPr lang="en-US" sz="4000" i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A3121-4631-E572-0E2C-2F1E1ED7FDAB}"/>
                  </a:ext>
                </a:extLst>
              </p:cNvPr>
              <p:cNvSpPr txBox="1"/>
              <p:nvPr/>
            </p:nvSpPr>
            <p:spPr>
              <a:xfrm>
                <a:off x="310242" y="1655064"/>
                <a:ext cx="650239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 err="1"/>
                  <a:t>IoU</a:t>
                </a:r>
                <a:r>
                  <a:rPr lang="en-US" sz="2500" b="1" dirty="0"/>
                  <a:t> score:</a:t>
                </a:r>
                <a:r>
                  <a:rPr lang="en-US" sz="2500" dirty="0"/>
                  <a:t> object’s location correctness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/>
                  <a:t>Confidence score:</a:t>
                </a:r>
                <a:r>
                  <a:rPr lang="en-US" sz="2500" dirty="0"/>
                  <a:t> level of certainty 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2D6195-819A-3262-244F-9444F4579369}"/>
              </a:ext>
            </a:extLst>
          </p:cNvPr>
          <p:cNvGrpSpPr/>
          <p:nvPr/>
        </p:nvGrpSpPr>
        <p:grpSpPr>
          <a:xfrm>
            <a:off x="1579486" y="4259009"/>
            <a:ext cx="9033029" cy="2286000"/>
            <a:chOff x="3158971" y="4572000"/>
            <a:chExt cx="9033029" cy="2286000"/>
          </a:xfrm>
        </p:grpSpPr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27485E00-FFF4-57C6-9629-FE3333805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8971" y="4572000"/>
              <a:ext cx="9033029" cy="2286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D46556-B1FB-8A0B-4120-506354AF2C5F}"/>
                </a:ext>
              </a:extLst>
            </p:cNvPr>
            <p:cNvSpPr txBox="1"/>
            <p:nvPr/>
          </p:nvSpPr>
          <p:spPr>
            <a:xfrm>
              <a:off x="3995193" y="4888643"/>
              <a:ext cx="250902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Confusion Matrix: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C01E730-C2EB-2EE9-402C-346AFB088CBA}"/>
              </a:ext>
            </a:extLst>
          </p:cNvPr>
          <p:cNvSpPr txBox="1"/>
          <p:nvPr/>
        </p:nvSpPr>
        <p:spPr>
          <a:xfrm>
            <a:off x="0" y="664349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Tomar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N. (2023, February 8). What is intersection over union (IOU) in object detection? Idiot Developer. Retrieved April 16,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idiotdeveloper.com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/what-is-intersection-over-union-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iou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1068D-77EC-B7B5-8B9D-A9F113A6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5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93FBAF-E685-E2C8-BFA6-CD5E03F668BD}"/>
                  </a:ext>
                </a:extLst>
              </p:cNvPr>
              <p:cNvSpPr txBox="1"/>
              <p:nvPr/>
            </p:nvSpPr>
            <p:spPr>
              <a:xfrm>
                <a:off x="458724" y="457200"/>
                <a:ext cx="11274552" cy="7040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4000" b="1" dirty="0">
                    <a:solidFill>
                      <a:schemeClr val="accent2"/>
                    </a:solidFill>
                  </a:rPr>
                  <a:t>Precision, Recall,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4000" i="1" dirty="0">
                    <a:solidFill>
                      <a:schemeClr val="accent2"/>
                    </a:solidFill>
                  </a:rPr>
                  <a:t>, </a:t>
                </a:r>
                <a:r>
                  <a:rPr lang="en-US" sz="4000" b="1" dirty="0">
                    <a:solidFill>
                      <a:schemeClr val="accent2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𝒎𝑨</m:t>
                    </m:r>
                    <m:sSub>
                      <m:sSubPr>
                        <m:ctrlPr>
                          <a:rPr lang="en-US" sz="4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endParaRPr lang="en-US" sz="4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93FBAF-E685-E2C8-BFA6-CD5E03F6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" y="457200"/>
                <a:ext cx="11274552" cy="704088"/>
              </a:xfrm>
              <a:prstGeom prst="rect">
                <a:avLst/>
              </a:prstGeom>
              <a:blipFill>
                <a:blip r:embed="rId6"/>
                <a:stretch>
                  <a:fillRect l="-1912" t="-14286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BF4184B-8DE3-6F21-104F-6196E15FE81D}"/>
              </a:ext>
            </a:extLst>
          </p:cNvPr>
          <p:cNvGrpSpPr/>
          <p:nvPr/>
        </p:nvGrpSpPr>
        <p:grpSpPr>
          <a:xfrm>
            <a:off x="444500" y="1391797"/>
            <a:ext cx="11303000" cy="5093702"/>
            <a:chOff x="939800" y="1391797"/>
            <a:chExt cx="11303000" cy="5093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52866-E06D-0D6C-7615-09AC7E15FD76}"/>
                    </a:ext>
                  </a:extLst>
                </p:cNvPr>
                <p:cNvSpPr txBox="1"/>
                <p:nvPr/>
              </p:nvSpPr>
              <p:spPr>
                <a:xfrm flipH="1">
                  <a:off x="939800" y="1391797"/>
                  <a:ext cx="11274552" cy="50937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/>
                    <a:t>At each pair </a:t>
                  </a:r>
                  <a:r>
                    <a:rPr lang="en-US" sz="2500" dirty="0" err="1"/>
                    <a:t>IoU</a:t>
                  </a:r>
                  <a:r>
                    <a:rPr lang="en-US" sz="2500" dirty="0"/>
                    <a:t> and confidence threshold: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b="1" dirty="0"/>
                    <a:t>Precision </a:t>
                  </a:r>
                  <a14:m>
                    <m:oMath xmlns:m="http://schemas.openxmlformats.org/officeDocument/2006/math"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500" dirty="0"/>
                    <a:t>: correctness in classify a </a:t>
                  </a:r>
                  <a:r>
                    <a:rPr lang="en-US" sz="2500" i="1" dirty="0"/>
                    <a:t>Positive</a:t>
                  </a:r>
                  <a:r>
                    <a:rPr lang="en-US" sz="2500" dirty="0"/>
                    <a:t> sample</a:t>
                  </a:r>
                  <a:endParaRPr lang="en-US" sz="2500" i="1" dirty="0"/>
                </a:p>
                <a:p>
                  <a:r>
                    <a:rPr lang="en-US" sz="3500" dirty="0"/>
                    <a:t>       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b="1" dirty="0"/>
                    <a:t>Recall </a:t>
                  </a:r>
                  <a14:m>
                    <m:oMath xmlns:m="http://schemas.openxmlformats.org/officeDocument/2006/math"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500" dirty="0"/>
                    <a:t>: check if miss any </a:t>
                  </a:r>
                  <a:r>
                    <a:rPr lang="en-US" sz="2500" i="1" dirty="0"/>
                    <a:t>Positive</a:t>
                  </a:r>
                  <a:r>
                    <a:rPr lang="en-US" sz="2500" dirty="0"/>
                    <a:t> sample</a:t>
                  </a:r>
                </a:p>
                <a:p>
                  <a:r>
                    <a:rPr lang="en-US" sz="3500" dirty="0"/>
                    <a:t>        </a:t>
                  </a:r>
                </a:p>
                <a:p>
                  <a:endParaRPr lang="en-US" sz="1000" dirty="0"/>
                </a:p>
                <a:p>
                  <a:r>
                    <a:rPr lang="en-US" sz="2500" dirty="0"/>
                    <a:t>At each </a:t>
                  </a:r>
                  <a:r>
                    <a:rPr lang="en-US" sz="2500" dirty="0" err="1"/>
                    <a:t>IoU</a:t>
                  </a:r>
                  <a:r>
                    <a:rPr lang="en-US" sz="2500" dirty="0"/>
                    <a:t> threshold: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N-point interpolation Average Precision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sSub>
                            <m:sSubPr>
                              <m:ctrlPr>
                                <a:rPr lang="en-US" sz="25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5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500" b="0" dirty="0"/>
                    <a:t> performance for a class</a:t>
                  </a:r>
                </a:p>
                <a:p>
                  <a:r>
                    <a:rPr lang="en-US" sz="3500" dirty="0"/>
                    <a:t>       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Mean </a:t>
                  </a:r>
                  <a14:m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sz="2500" dirty="0"/>
                    <a:t> </a:t>
                  </a:r>
                  <a14:m>
                    <m:oMath xmlns:m="http://schemas.openxmlformats.org/officeDocument/2006/math">
                      <m:r>
                        <a:rPr lang="en-US" sz="25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1" i="1" dirty="0" smtClean="0">
                          <a:latin typeface="Cambria Math" panose="02040503050406030204" pitchFamily="18" charset="0"/>
                        </a:rPr>
                        <m:t>𝒎𝑨</m:t>
                      </m:r>
                      <m:sSub>
                        <m:sSub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500" b="1" i="1" dirty="0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sz="25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500" dirty="0"/>
                    <a:t>: </a:t>
                  </a:r>
                  <a14:m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sz="2500" dirty="0"/>
                    <a:t> across all classes</a:t>
                  </a:r>
                </a:p>
                <a:p>
                  <a:r>
                    <a:rPr lang="en-US" sz="3500" dirty="0"/>
                    <a:t>        </a:t>
                  </a:r>
                </a:p>
                <a:p>
                  <a:r>
                    <a:rPr lang="en-US" sz="2500" dirty="0"/>
                    <a:t>     where </a:t>
                  </a:r>
                  <a14:m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2500" dirty="0"/>
                    <a:t> is number of output classes</a:t>
                  </a:r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52866-E06D-0D6C-7615-09AC7E15F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39800" y="1391797"/>
                  <a:ext cx="11274552" cy="5093702"/>
                </a:xfrm>
                <a:prstGeom prst="rect">
                  <a:avLst/>
                </a:prstGeom>
                <a:blipFill>
                  <a:blip r:embed="rId7"/>
                  <a:stretch>
                    <a:fillRect l="-1014" t="-995" b="-1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 descr="\documentclass{article}&#10;\usepackage{amsmath}&#10;\pagestyle{empty}&#10;\begin{document}&#10;&#10;$&#10;Precision = \frac{TP}{TP+FP}&#10;$&#10;&#10;\end{document}" title="IguanaTex Bitmap Display">
              <a:extLst>
                <a:ext uri="{FF2B5EF4-FFF2-40B4-BE49-F238E27FC236}">
                  <a16:creationId xmlns:a16="http://schemas.microsoft.com/office/drawing/2014/main" id="{AE83F634-F501-F3B2-810B-FD4B8CBBCAF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12950" y="2301875"/>
              <a:ext cx="2825750" cy="412750"/>
            </a:xfrm>
            <a:prstGeom prst="rect">
              <a:avLst/>
            </a:prstGeom>
          </p:spPr>
        </p:pic>
        <p:pic>
          <p:nvPicPr>
            <p:cNvPr id="6" name="Picture 5" descr="\documentclass{article}&#10;\usepackage{amsmath}&#10;\pagestyle{empty}&#10;\begin{document}&#10;&#10;$&#10;Recall = \frac{TP}{TP+FN}&#10;$&#10;&#10;\end{document}" title="IguanaTex Bitmap Display">
              <a:extLst>
                <a:ext uri="{FF2B5EF4-FFF2-40B4-BE49-F238E27FC236}">
                  <a16:creationId xmlns:a16="http://schemas.microsoft.com/office/drawing/2014/main" id="{551E9569-ECD9-FEE5-EE2B-AF2521806ED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12950" y="3216604"/>
              <a:ext cx="2349500" cy="412750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amsmath}&#10;\usepackage{amsfonts}&#10;\pagestyle{empty}&#10;\begin{document}&#10;&#10;$&#10;AP_N = \frac{1}{N} \sum_{R \in \mathbb{R}_N} P_{interp}(R) \qquad with \qquad P_{interp}(R) = \max_{{R}':{R}' \geq R} P({R}')&#10;$&#10;&#10;\end{document}" title="IguanaTex Bitmap Display">
              <a:extLst>
                <a:ext uri="{FF2B5EF4-FFF2-40B4-BE49-F238E27FC236}">
                  <a16:creationId xmlns:a16="http://schemas.microsoft.com/office/drawing/2014/main" id="{AE6C9CFE-A4A2-0F0F-DF0E-FFBF283C1E1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19300" y="4656270"/>
              <a:ext cx="10223500" cy="412750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pagestyle{empty}&#10;\begin{document}&#10;&#10;$&#10;mAP = \frac{1}{K} \sum_{i=1}^{K}AP_i&#10;$&#10;&#10;\end{document}" title="IguanaTex Bitmap Display">
              <a:extLst>
                <a:ext uri="{FF2B5EF4-FFF2-40B4-BE49-F238E27FC236}">
                  <a16:creationId xmlns:a16="http://schemas.microsoft.com/office/drawing/2014/main" id="{855CEE07-07A1-AEA9-A459-5C05BB9D19A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19300" y="5570999"/>
              <a:ext cx="2857500" cy="412750"/>
            </a:xfrm>
            <a:prstGeom prst="rect">
              <a:avLst/>
            </a:prstGeom>
          </p:spPr>
        </p:pic>
      </p:grpSp>
      <p:pic>
        <p:nvPicPr>
          <p:cNvPr id="18" name="Picture 1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26E0328-58EB-7D3D-8771-808BD4033A4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772" r="10234"/>
          <a:stretch/>
        </p:blipFill>
        <p:spPr>
          <a:xfrm>
            <a:off x="7956920" y="936473"/>
            <a:ext cx="4235080" cy="3227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E91E5-417E-B2DF-54D3-EB2319AB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2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C7F1B3-B7C1-2A44-5775-5C0239E82ABC}"/>
              </a:ext>
            </a:extLst>
          </p:cNvPr>
          <p:cNvGrpSpPr/>
          <p:nvPr/>
        </p:nvGrpSpPr>
        <p:grpSpPr>
          <a:xfrm>
            <a:off x="1921748" y="2296317"/>
            <a:ext cx="8348504" cy="2265367"/>
            <a:chOff x="1921748" y="1988540"/>
            <a:chExt cx="8348504" cy="22653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DD4489-E5ED-4584-4FE4-046088226413}"/>
                </a:ext>
              </a:extLst>
            </p:cNvPr>
            <p:cNvSpPr txBox="1"/>
            <p:nvPr/>
          </p:nvSpPr>
          <p:spPr>
            <a:xfrm>
              <a:off x="1921748" y="1988540"/>
              <a:ext cx="8348504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500" b="1" dirty="0">
                  <a:solidFill>
                    <a:schemeClr val="accent2"/>
                  </a:solidFill>
                </a:rPr>
                <a:t>Comparison Software Demo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554010-6756-BF97-1CCF-7D45B80E50F8}"/>
                </a:ext>
              </a:extLst>
            </p:cNvPr>
            <p:cNvSpPr txBox="1"/>
            <p:nvPr/>
          </p:nvSpPr>
          <p:spPr>
            <a:xfrm>
              <a:off x="2096914" y="2930468"/>
              <a:ext cx="79981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Compare Mask R-CNN and YOLOv5</a:t>
              </a:r>
            </a:p>
            <a:p>
              <a:pPr algn="ctr"/>
              <a:r>
                <a:rPr lang="en-US" sz="4000" dirty="0"/>
                <a:t>on Traffic Scene Object Detection 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18351-1139-84E6-1C4B-6FF09BBD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73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6EA5356-4951-9D77-5797-E2A2E6BBF4D8}"/>
              </a:ext>
            </a:extLst>
          </p:cNvPr>
          <p:cNvGrpSpPr/>
          <p:nvPr/>
        </p:nvGrpSpPr>
        <p:grpSpPr>
          <a:xfrm>
            <a:off x="40640" y="1969979"/>
            <a:ext cx="12110720" cy="4526280"/>
            <a:chOff x="40640" y="1165860"/>
            <a:chExt cx="12110720" cy="4526280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30568B26-F717-6258-AF14-0E89E6CB6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" y="1165860"/>
              <a:ext cx="6035040" cy="45262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69EBDACD-B956-AB44-93EA-2A3CAF53F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6320" y="1165860"/>
              <a:ext cx="6035040" cy="45262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1299E3-7D1F-7644-5AE7-52979AF263A4}"/>
              </a:ext>
            </a:extLst>
          </p:cNvPr>
          <p:cNvGrpSpPr/>
          <p:nvPr/>
        </p:nvGrpSpPr>
        <p:grpSpPr>
          <a:xfrm>
            <a:off x="265609" y="361742"/>
            <a:ext cx="11660782" cy="1246495"/>
            <a:chOff x="265609" y="2805753"/>
            <a:chExt cx="11660782" cy="12464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7DDA73-9534-0E6C-0D38-5FACD834F26C}"/>
                </a:ext>
              </a:extLst>
            </p:cNvPr>
            <p:cNvSpPr txBox="1"/>
            <p:nvPr/>
          </p:nvSpPr>
          <p:spPr>
            <a:xfrm>
              <a:off x="265609" y="3075057"/>
              <a:ext cx="159595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</a:rPr>
                <a:t>Result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6BB3A9-BA46-21C2-F7CE-D5DA06854B70}"/>
                    </a:ext>
                  </a:extLst>
                </p:cNvPr>
                <p:cNvSpPr txBox="1"/>
                <p:nvPr/>
              </p:nvSpPr>
              <p:spPr>
                <a:xfrm>
                  <a:off x="2127170" y="2805753"/>
                  <a:ext cx="9799221" cy="1246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YOLOv5 outperforms Mask R-CNN for traffic scene object detection task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Both not read for real-world used (low correctness)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500" dirty="0"/>
                    <a:t>Notes: both use pretrained weights </a:t>
                  </a:r>
                  <a14:m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2500" dirty="0"/>
                    <a:t> not fully reflect their potential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06BB3A9-BA46-21C2-F7CE-D5DA06854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70" y="2805753"/>
                  <a:ext cx="9799221" cy="1246495"/>
                </a:xfrm>
                <a:prstGeom prst="rect">
                  <a:avLst/>
                </a:prstGeom>
                <a:blipFill>
                  <a:blip r:embed="rId4"/>
                  <a:stretch>
                    <a:fillRect l="-907" t="-4040" r="-13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4B874-8B58-1BE0-1D35-B5227558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8776"/>
            <a:ext cx="2743200" cy="365125"/>
          </a:xfrm>
        </p:spPr>
        <p:txBody>
          <a:bodyPr/>
          <a:lstStyle/>
          <a:p>
            <a:fld id="{B761FC35-901F-FE44-8564-F00C9E93E48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3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A273-F038-78F3-5B5F-B318F91D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55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293B3-6FC2-80C9-603F-003811AB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31888-FE74-E511-342A-3F5165A5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3" y="731520"/>
            <a:ext cx="10735635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373F4-E40F-0FB5-843B-D6FE5501DB6E}"/>
              </a:ext>
            </a:extLst>
          </p:cNvPr>
          <p:cNvSpPr txBox="1"/>
          <p:nvPr/>
        </p:nvSpPr>
        <p:spPr>
          <a:xfrm>
            <a:off x="728183" y="4504159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accent2"/>
                </a:solidFill>
              </a:rPr>
              <a:t>Hypothesis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CCEE8-F3CE-BF1E-24A8-AD3D915D0925}"/>
              </a:ext>
            </a:extLst>
          </p:cNvPr>
          <p:cNvSpPr txBox="1"/>
          <p:nvPr/>
        </p:nvSpPr>
        <p:spPr>
          <a:xfrm>
            <a:off x="4233678" y="4822876"/>
            <a:ext cx="4690515" cy="98488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57150">
              <a:lnSpc>
                <a:spcPct val="120000"/>
              </a:lnSpc>
              <a:spcAft>
                <a:spcPts val="2000"/>
              </a:spcAft>
            </a:pPr>
            <a:r>
              <a:rPr lang="en-US" sz="2500" dirty="0">
                <a:effectLst/>
              </a:rPr>
              <a:t>Video segmentation </a:t>
            </a:r>
            <a:r>
              <a:rPr lang="en-US" sz="2500" dirty="0"/>
              <a:t>at Perception and Localization step fail…</a:t>
            </a:r>
            <a:endParaRPr lang="en-US" sz="250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DEBEF-DDF6-8B44-3CBD-F3145DE474BC}"/>
              </a:ext>
            </a:extLst>
          </p:cNvPr>
          <p:cNvSpPr txBox="1"/>
          <p:nvPr/>
        </p:nvSpPr>
        <p:spPr>
          <a:xfrm>
            <a:off x="0" y="6627168"/>
            <a:ext cx="80714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Grigorescu, S.,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Trasnea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B.,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Cocias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T., &amp;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Macesanu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G. (2020). A survey of deep learning techniques for autonomous driving. Journal of Field Robotics, 37(3), 362-386.ç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399DE-EFCB-3CFD-5B81-0C896EE4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1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mammal, sheep&#10;&#10;Description automatically generated">
            <a:extLst>
              <a:ext uri="{FF2B5EF4-FFF2-40B4-BE49-F238E27FC236}">
                <a16:creationId xmlns:a16="http://schemas.microsoft.com/office/drawing/2014/main" id="{FE969273-1B71-5F40-DE40-41A499CCF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0233" y="1563624"/>
            <a:ext cx="9811535" cy="4641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A516D-00E7-9FE4-0052-2939666711AA}"/>
              </a:ext>
            </a:extLst>
          </p:cNvPr>
          <p:cNvSpPr txBox="1"/>
          <p:nvPr/>
        </p:nvSpPr>
        <p:spPr>
          <a:xfrm>
            <a:off x="457200" y="457200"/>
            <a:ext cx="4976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Computer Vision Tasks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198B0-DFD9-7F4F-450B-81A1E2011713}"/>
              </a:ext>
            </a:extLst>
          </p:cNvPr>
          <p:cNvSpPr txBox="1"/>
          <p:nvPr/>
        </p:nvSpPr>
        <p:spPr>
          <a:xfrm>
            <a:off x="0" y="6627168"/>
            <a:ext cx="76306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Robotic manipulation. Ch. 9 - Object Detection and Segmentation. (n.d.). Retrieved April 15,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manipulation.csail.mit.edu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segmentation.html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66F97-833B-75F9-EF24-F06B3BAF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52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E2E6A1-5023-A54B-FB04-A729F59B81B2}"/>
              </a:ext>
            </a:extLst>
          </p:cNvPr>
          <p:cNvSpPr txBox="1"/>
          <p:nvPr/>
        </p:nvSpPr>
        <p:spPr>
          <a:xfrm>
            <a:off x="864151" y="4820154"/>
            <a:ext cx="1046369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accent2"/>
                </a:solidFill>
              </a:rPr>
              <a:t>Convolution Neural Network (CNN)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270BA-09F7-2B18-C994-F6A32871AEFF}"/>
              </a:ext>
            </a:extLst>
          </p:cNvPr>
          <p:cNvSpPr txBox="1"/>
          <p:nvPr/>
        </p:nvSpPr>
        <p:spPr>
          <a:xfrm>
            <a:off x="722927" y="5762082"/>
            <a:ext cx="10751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Convolutional, Pooling, and Fully Connected Layers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AD5A789-50FC-3B5A-456B-E9CC34F0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23" y="161785"/>
            <a:ext cx="9195955" cy="457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C70290-7463-C647-9C7B-E9FF2C70DFD4}"/>
              </a:ext>
            </a:extLst>
          </p:cNvPr>
          <p:cNvSpPr txBox="1"/>
          <p:nvPr/>
        </p:nvSpPr>
        <p:spPr>
          <a:xfrm>
            <a:off x="0" y="6627168"/>
            <a:ext cx="102242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Shah, S. (2022, March 15). Convolutional Neural Network: An overview. Analytics Vidhya. Retrieved April 15,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www.analyticsvidhya.com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/blog/2022/01/convolutional-neural-network-an-overview/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53A2CB-C9D4-4AE4-C946-CFD4D013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84D58D8-8BC3-77F1-BAEC-1E27CC3419F3}"/>
              </a:ext>
            </a:extLst>
          </p:cNvPr>
          <p:cNvSpPr txBox="1"/>
          <p:nvPr/>
        </p:nvSpPr>
        <p:spPr>
          <a:xfrm>
            <a:off x="457200" y="457200"/>
            <a:ext cx="49174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Convolutional Layer</a:t>
            </a:r>
            <a:endParaRPr lang="en-US" sz="4000" i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3D36B5A-482C-1054-886A-44CBF3F9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52" y="443175"/>
            <a:ext cx="6099048" cy="2753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Content Placeholder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79BDCB-7A21-4F29-610F-10014D7DD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2952" y="3432032"/>
            <a:ext cx="6099048" cy="2775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D0BA0F6-737A-78DE-219E-33D61300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60468"/>
            <a:ext cx="6099048" cy="2918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843E47-34CF-12F4-8BEA-B9D54BA05532}"/>
              </a:ext>
            </a:extLst>
          </p:cNvPr>
          <p:cNvSpPr txBox="1"/>
          <p:nvPr/>
        </p:nvSpPr>
        <p:spPr>
          <a:xfrm>
            <a:off x="0" y="6350169"/>
            <a:ext cx="98443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Yin, L. (2019, January 5). A summary of neural network layers. Medium. Retrieved April 15,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medium.com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/machine-learning-for-li/different-convolutional-layers-43dc146f4d0e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Ng, A. (n.d.). Convolutional Neural Networks. Coursera. Retrieved April 15,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www.coursera.org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/learn/convolutional-neural-networks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3Blue1Brown. (2022, November 18). But what is a convolution? YouTube. Retrieved April 6,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www.youtube.com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watch?v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=KuXjwB4LzSA&amp;amp;t=1184s&amp;amp;ab_channel=3Blue1Brown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EEE3D-8660-F043-C37C-B69531C92F8F}"/>
              </a:ext>
            </a:extLst>
          </p:cNvPr>
          <p:cNvSpPr txBox="1"/>
          <p:nvPr/>
        </p:nvSpPr>
        <p:spPr>
          <a:xfrm>
            <a:off x="457200" y="1344168"/>
            <a:ext cx="502252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Used to extract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Predefined or learned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Stack feature map along the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341ED8-8662-19FC-A21B-0053A702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4521F2-F737-46D1-51D6-DB29EC6A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0" y="565150"/>
            <a:ext cx="6565900" cy="572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4D58D8-8BC3-77F1-BAEC-1E27CC3419F3}"/>
              </a:ext>
            </a:extLst>
          </p:cNvPr>
          <p:cNvSpPr txBox="1"/>
          <p:nvPr/>
        </p:nvSpPr>
        <p:spPr>
          <a:xfrm>
            <a:off x="457200" y="457200"/>
            <a:ext cx="491744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Pooling Layer</a:t>
            </a:r>
            <a:endParaRPr lang="en-US" sz="4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843E47-34CF-12F4-8BEA-B9D54BA05532}"/>
              </a:ext>
            </a:extLst>
          </p:cNvPr>
          <p:cNvSpPr txBox="1"/>
          <p:nvPr/>
        </p:nvSpPr>
        <p:spPr>
          <a:xfrm>
            <a:off x="0" y="6627168"/>
            <a:ext cx="101072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Rajput, V. (2022, December 22). Pooling Layers in neural nets and their variants. Medium. Retrieved April 15, 2023, from 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aiguys</a:t>
            </a:r>
            <a:r>
              <a:rPr lang="en-US" dirty="0"/>
              <a:t>/pooling-layers-in-neural-nets-and-their-variants-f6129fc4628b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EEE3D-8660-F043-C37C-B69531C92F8F}"/>
              </a:ext>
            </a:extLst>
          </p:cNvPr>
          <p:cNvSpPr txBox="1"/>
          <p:nvPr/>
        </p:nvSpPr>
        <p:spPr>
          <a:xfrm>
            <a:off x="457200" y="1344168"/>
            <a:ext cx="405823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Reduce number of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Reduce network complexity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Most common: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max-pool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/>
              <a:t>average-pool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F2BD6-401B-3F03-0E9A-8A2DEC3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2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5045ED2-F2F9-9BA5-AA9A-E5AB76916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72" y="4174741"/>
            <a:ext cx="4754880" cy="2438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A516D-00E7-9FE4-0052-2939666711AA}"/>
              </a:ext>
            </a:extLst>
          </p:cNvPr>
          <p:cNvSpPr txBox="1"/>
          <p:nvPr/>
        </p:nvSpPr>
        <p:spPr>
          <a:xfrm>
            <a:off x="457199" y="1117874"/>
            <a:ext cx="3593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Fully connected neural network</a:t>
            </a:r>
          </a:p>
          <a:p>
            <a:pPr algn="ctr"/>
            <a:r>
              <a:rPr lang="en-US" sz="4000" i="1" dirty="0">
                <a:solidFill>
                  <a:schemeClr val="accent2"/>
                </a:solidFill>
              </a:rPr>
              <a:t>(Forward)</a:t>
            </a:r>
            <a:endParaRPr lang="en-US" sz="4000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601083-259E-C56D-2B01-6E713548C6CF}"/>
              </a:ext>
            </a:extLst>
          </p:cNvPr>
          <p:cNvGrpSpPr/>
          <p:nvPr/>
        </p:nvGrpSpPr>
        <p:grpSpPr>
          <a:xfrm>
            <a:off x="457200" y="4572753"/>
            <a:ext cx="5815582" cy="1642950"/>
            <a:chOff x="457200" y="4674505"/>
            <a:chExt cx="5815582" cy="16429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A86613B-B770-4664-6F21-E72A3F382778}"/>
                    </a:ext>
                  </a:extLst>
                </p:cNvPr>
                <p:cNvSpPr txBox="1"/>
                <p:nvPr/>
              </p:nvSpPr>
              <p:spPr>
                <a:xfrm>
                  <a:off x="457200" y="4674505"/>
                  <a:ext cx="5815582" cy="16429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/>
                    <a:t>Activation Value (</a:t>
                  </a:r>
                  <a:r>
                    <a:rPr lang="en-US" sz="2500" dirty="0" err="1"/>
                    <a:t>ReLU</a:t>
                  </a:r>
                  <a:r>
                    <a:rPr lang="en-US" sz="2500" dirty="0"/>
                    <a:t>): </a:t>
                  </a:r>
                </a:p>
                <a:p>
                  <a:r>
                    <a:rPr lang="en-US" sz="3000" dirty="0"/>
                    <a:t>    </a:t>
                  </a:r>
                </a:p>
                <a:p>
                  <a:r>
                    <a:rPr lang="en-US" sz="2200" dirty="0"/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200" dirty="0"/>
                    <a:t> repr a current layer’s neuron</a:t>
                  </a:r>
                </a:p>
                <a:p>
                  <a:r>
                    <a:rPr lang="en-US" sz="2200" dirty="0"/>
                    <a:t>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200" dirty="0"/>
                    <a:t> repr a next layer’s neuron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A86613B-B770-4664-6F21-E72A3F3827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4674505"/>
                  <a:ext cx="5815582" cy="1642950"/>
                </a:xfrm>
                <a:prstGeom prst="rect">
                  <a:avLst/>
                </a:prstGeom>
                <a:blipFill>
                  <a:blip r:embed="rId5"/>
                  <a:stretch>
                    <a:fillRect l="-1965" t="-3846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 descr="\documentclass{article}&#10;\usepackage{amsmath}&#10;\pagestyle{empty}&#10;\begin{document}&#10;&#10;$a_j = \max(0, \sum_{i=1}^n (x_i w_{i,j}) + 1 \cdot w_{0,j})$&#10;&#10;&#10;\end{document}" title="IguanaTex Bitmap Display">
              <a:extLst>
                <a:ext uri="{FF2B5EF4-FFF2-40B4-BE49-F238E27FC236}">
                  <a16:creationId xmlns:a16="http://schemas.microsoft.com/office/drawing/2014/main" id="{E616D933-4B1E-3FF7-D0A9-A108A515D78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29472" y="5178977"/>
              <a:ext cx="4984750" cy="349250"/>
            </a:xfrm>
            <a:prstGeom prst="rect">
              <a:avLst/>
            </a:prstGeom>
          </p:spPr>
        </p:pic>
      </p:grp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1C38B6-D5BC-E670-9ACE-2A7AFFF07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752" y="244284"/>
            <a:ext cx="6858000" cy="36861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DFF3DE-AB14-B023-EC84-DB8383A02CE8}"/>
              </a:ext>
            </a:extLst>
          </p:cNvPr>
          <p:cNvSpPr txBox="1"/>
          <p:nvPr/>
        </p:nvSpPr>
        <p:spPr>
          <a:xfrm>
            <a:off x="0" y="6627168"/>
            <a:ext cx="10716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Nabiyev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, N. (n.d.). Figure 5:Working Principles of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Softmax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Function -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Researchgate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. ResearchGate. Retrieved April 15,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www.researchgate.net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/figure/Working-principles-of-softmax-function_fig3_349662206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0E6B00-A5A1-6D18-9A7D-9610442C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8360"/>
            <a:ext cx="2743200" cy="365125"/>
          </a:xfrm>
        </p:spPr>
        <p:txBody>
          <a:bodyPr/>
          <a:lstStyle/>
          <a:p>
            <a:fld id="{B761FC35-901F-FE44-8564-F00C9E93E4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5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BA516D-00E7-9FE4-0052-2939666711AA}"/>
              </a:ext>
            </a:extLst>
          </p:cNvPr>
          <p:cNvSpPr txBox="1"/>
          <p:nvPr/>
        </p:nvSpPr>
        <p:spPr>
          <a:xfrm>
            <a:off x="457200" y="457200"/>
            <a:ext cx="1127455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Fully connected neural network </a:t>
            </a:r>
            <a:r>
              <a:rPr lang="en-US" sz="4000" i="1" dirty="0">
                <a:solidFill>
                  <a:schemeClr val="accent2"/>
                </a:solidFill>
              </a:rPr>
              <a:t>(Evaluation)</a:t>
            </a:r>
            <a:endParaRPr lang="en-US" sz="40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88308-D704-18A9-B66B-FDDC0230C181}"/>
              </a:ext>
            </a:extLst>
          </p:cNvPr>
          <p:cNvGrpSpPr/>
          <p:nvPr/>
        </p:nvGrpSpPr>
        <p:grpSpPr>
          <a:xfrm>
            <a:off x="693974" y="2010995"/>
            <a:ext cx="10804052" cy="3770263"/>
            <a:chOff x="693974" y="2229258"/>
            <a:chExt cx="10804052" cy="377026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BFB380C-4000-D219-ECE2-4CF57F1240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8826" y="2327227"/>
              <a:ext cx="5029200" cy="3574324"/>
              <a:chOff x="6341217" y="2056713"/>
              <a:chExt cx="4572000" cy="3249385"/>
            </a:xfrm>
          </p:grpSpPr>
          <p:pic>
            <p:nvPicPr>
              <p:cNvPr id="11" name="Picture 10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42A9C946-A1E1-A145-CEC0-A456D3322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1217" y="2056713"/>
                <a:ext cx="4572000" cy="324938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6" name="Picture 15" descr="\documentclass{article}&#10;\usepackage{amsmath}&#10;\pagestyle{empty}&#10;\begin{document}&#10;&#10;$z_1$&#10;&#10;\end{document}" title="IguanaTex Bitmap Display">
                <a:extLst>
                  <a:ext uri="{FF2B5EF4-FFF2-40B4-BE49-F238E27FC236}">
                    <a16:creationId xmlns:a16="http://schemas.microsoft.com/office/drawing/2014/main" id="{6562CC4B-880B-1D97-A1F1-142752AD21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682709" y="3055256"/>
                <a:ext cx="152400" cy="1143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0" name="Picture 19" descr="\documentclass{article}&#10;\usepackage{amsmath}&#10;\pagestyle{empty}&#10;\begin{document}&#10;&#10;$z_2$&#10;&#10;\end{document}" title="IguanaTex Bitmap Display">
                <a:extLst>
                  <a:ext uri="{FF2B5EF4-FFF2-40B4-BE49-F238E27FC236}">
                    <a16:creationId xmlns:a16="http://schemas.microsoft.com/office/drawing/2014/main" id="{21BA3B56-AC18-1AC9-B602-D681D72AF9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7682709" y="3521530"/>
                <a:ext cx="152400" cy="1143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2" name="Picture 21" descr="\documentclass{article}&#10;\usepackage{amsmath}&#10;\pagestyle{empty}&#10;\begin{document}&#10;&#10;$z_k$&#10;&#10;\end{document}" title="IguanaTex Bitmap Display">
                <a:extLst>
                  <a:ext uri="{FF2B5EF4-FFF2-40B4-BE49-F238E27FC236}">
                    <a16:creationId xmlns:a16="http://schemas.microsoft.com/office/drawing/2014/main" id="{939239F8-0825-A4A8-C8EC-27A4F84796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7682709" y="4457284"/>
                <a:ext cx="152400" cy="1143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41810FD-C640-7017-1F90-9BD0CF9F6197}"/>
                </a:ext>
              </a:extLst>
            </p:cNvPr>
            <p:cNvGrpSpPr/>
            <p:nvPr/>
          </p:nvGrpSpPr>
          <p:grpSpPr>
            <a:xfrm>
              <a:off x="693974" y="2229258"/>
              <a:ext cx="5079724" cy="3770263"/>
              <a:chOff x="1507524" y="3731741"/>
              <a:chExt cx="5079724" cy="377026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98AB41D-A3BA-A5B1-2791-08FBD110A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507524" y="3731741"/>
                    <a:ext cx="5079724" cy="37702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/>
                      <a:t>Cross-Entropy Loss (CE):</a:t>
                    </a:r>
                  </a:p>
                  <a:p>
                    <a:r>
                      <a:rPr lang="en-US" sz="3000" dirty="0"/>
                      <a:t>    </a:t>
                    </a:r>
                  </a:p>
                  <a:p>
                    <a:endParaRPr lang="en-US" sz="1000" dirty="0"/>
                  </a:p>
                  <a:p>
                    <a:r>
                      <a:rPr lang="en-US" sz="2400" dirty="0"/>
                      <a:t>Total Cross-Entropy Loss:</a:t>
                    </a:r>
                  </a:p>
                  <a:p>
                    <a:r>
                      <a:rPr lang="en-US" sz="3000" dirty="0"/>
                      <a:t>    </a:t>
                    </a:r>
                  </a:p>
                  <a:p>
                    <a:endParaRPr lang="en-US" sz="1000" dirty="0"/>
                  </a:p>
                  <a:p>
                    <a:r>
                      <a:rPr lang="en-US" sz="2200" dirty="0"/>
                      <a:t>where </a:t>
                    </a:r>
                    <a14:m>
                      <m:oMath xmlns:m="http://schemas.openxmlformats.org/officeDocument/2006/math"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r>
                      <a:rPr lang="en-US" sz="2200" dirty="0"/>
                      <a:t> -- number of output classes</a:t>
                    </a:r>
                  </a:p>
                  <a:p>
                    <a:r>
                      <a:rPr lang="en-US" sz="2200" dirty="0"/>
                      <a:t>   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2200" dirty="0"/>
                      <a:t> -- predicted probability for a class</a:t>
                    </a:r>
                  </a:p>
                  <a:p>
                    <a:r>
                      <a:rPr lang="en-US" sz="2200" dirty="0"/>
                      <a:t>   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2200" dirty="0"/>
                      <a:t> -- truth probability of a class</a:t>
                    </a:r>
                  </a:p>
                  <a:p>
                    <a:endParaRPr lang="en-US" sz="2200" dirty="0"/>
                  </a:p>
                  <a:p>
                    <a:r>
                      <a:rPr lang="en-US" sz="2200" b="1" dirty="0"/>
                      <a:t>Goal:</a:t>
                    </a:r>
                    <a:r>
                      <a:rPr lang="en-US" sz="2200" dirty="0"/>
                      <a:t> reduce total loss (error)</a:t>
                    </a: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F98AB41D-A3BA-A5B1-2791-08FBD110A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7524" y="3731741"/>
                    <a:ext cx="5079724" cy="377026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995" t="-1342" r="-499" b="-2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5" name="Picture 24" descr="\documentclass{article}&#10;\usepackage{amsmath}&#10;\pagestyle{empty}&#10;\begin{document}&#10;&#10;$\text{CE of }\hat{y}_i = -\sum^k_{i=1} t_i \times \log(\hat{y}_i)$&#10;&#10;\end{document}" title="IguanaTex Bitmap Display">
                <a:extLst>
                  <a:ext uri="{FF2B5EF4-FFF2-40B4-BE49-F238E27FC236}">
                    <a16:creationId xmlns:a16="http://schemas.microsoft.com/office/drawing/2014/main" id="{AD630911-095D-9E61-16E8-CB28FE2643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76033" y="4212281"/>
                <a:ext cx="4191000" cy="412750"/>
              </a:xfrm>
              <a:prstGeom prst="rect">
                <a:avLst/>
              </a:prstGeom>
            </p:spPr>
          </p:pic>
          <p:pic>
            <p:nvPicPr>
              <p:cNvPr id="34" name="Picture 33" descr="\documentclass{article}&#10;\usepackage{amsmath}&#10;\pagestyle{empty}&#10;\begin{document}&#10;&#10;$\text{Tot. CE} = \sum^k_{i=1} \text{CE of }\hat{y}_i$&#10;&#10;\end{document}" title="IguanaTex Bitmap Display">
                <a:extLst>
                  <a:ext uri="{FF2B5EF4-FFF2-40B4-BE49-F238E27FC236}">
                    <a16:creationId xmlns:a16="http://schemas.microsoft.com/office/drawing/2014/main" id="{27B9C100-A679-E8B6-1D3A-E3B69E516F5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084269" y="5193423"/>
                <a:ext cx="3524250" cy="41275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BA30886-4CFE-9E3D-8D03-D84A4C9EC5C3}"/>
              </a:ext>
            </a:extLst>
          </p:cNvPr>
          <p:cNvSpPr txBox="1"/>
          <p:nvPr/>
        </p:nvSpPr>
        <p:spPr>
          <a:xfrm>
            <a:off x="0" y="6627168"/>
            <a:ext cx="97032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Perrotta, P. (2021, March 15). Killer combo: 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Softmax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and Cross Entropy. Medium. Retrieved April 15, 2023, from https://</a:t>
            </a:r>
            <a:r>
              <a:rPr lang="en-US" sz="900" dirty="0" err="1">
                <a:solidFill>
                  <a:schemeClr val="tx1">
                    <a:tint val="75000"/>
                  </a:schemeClr>
                </a:solidFill>
              </a:rPr>
              <a:t>levelup.gitconnected.com</a:t>
            </a:r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/killer-combo-softmax-and-cross-entropy-5907442f60ba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0FCE9-5AE6-20DB-7DB6-DD7833E4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FC35-901F-FE44-8564-F00C9E93E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35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7"/>
  <p:tag name="OUTPUTTYPE" val="PDF"/>
  <p:tag name="IGUANATEXVERSION" val="160"/>
  <p:tag name="LATEXADDIN" val="\documentclass{article}&#10;\usepackage{amsmath}&#10;\pagestyle{empty}&#10;\begin{document}&#10;&#10;$a_j = \max(0, \sum_{i=1}^n (x_i w_{i,j}) + 1 \cdot w_{0,j})$&#10;&#10;&#10;\end{document}"/>
  <p:tag name="IGUANATEXSIZE" val="25"/>
  <p:tag name="IGUANATEXCURSOR" val="86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"/>
  <p:tag name="ORIGINALWIDTH" val="233"/>
  <p:tag name="OUTPUTTYPE" val="PDF"/>
  <p:tag name="IGUANATEXVERSION" val="160"/>
  <p:tag name="LATEXADDIN" val="\documentclass{article}&#10;\usepackage{amsmath}&#10;\pagestyle{empty}&#10;\begin{document}&#10;&#10;\begin{align*}&#10;f(P) = &amp;\frac{y_2-y}{y_2-y_1} \left( \frac{x_2-x}{x_2-x_1}f(Q_{11}) + \frac{x-x_1}{x_2-x_1}f(Q_{21}) \right) \\&#10;&amp;+ \frac{y-y_1}{y_2-y_1} \left( \frac{x_2-x}{x_2-x_1}f(Q_{12}) + \frac{x-x_1}{x_2-x_1}f(Q_{22}) \right)&#10;\end{align*}&#10;&#10;\end{document}"/>
  <p:tag name="IGUANATEXSIZE" val="20"/>
  <p:tag name="IGUANATEXCURSOR" val="209"/>
  <p:tag name="TRANSPARENCY" val="True"/>
  <p:tag name="LATEXENGINEID" val="1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115"/>
  <p:tag name="OUTPUTTYPE" val="PDF"/>
  <p:tag name="IGUANATEXVERSION" val="160"/>
  <p:tag name="LATEXADDIN" val="\documentclass{article}&#10;\usepackage{amsmath}&#10;\pagestyle{empty}&#10;\begin{document}&#10;&#10;$&#10;\phi(x) = &#10;    \begin{cases}&#10;        x      &amp; \text{if } x &gt; 0 \\&#10;        0.01 x &amp; \text{otherwise}&#10;    \end{cases}&#10;$&#10;&#10;\end{document}"/>
  <p:tag name="IGUANATEXSIZE" val="25"/>
  <p:tag name="IGUANATEXCURSOR" val="198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"/>
  <p:tag name="ORIGINALWIDTH" val="175"/>
  <p:tag name="OUTPUTTYPE" val="PDF"/>
  <p:tag name="IGUANATEXVERSION" val="160"/>
  <p:tag name="LATEXADDIN" val="\documentclass{article}&#10;\usepackage{amsmath}&#10;\pagestyle{empty}&#10;\begin{document}&#10;&#10;\begin{align*}&#10;cell's\ output = [&#10; &amp;x_1 \quad y_1 \quad w_1 \quad h_1 \quad conf_1 \\&#10; &amp;x_2 \quad y_2 \quad w_2 \quad h_2 \quad conf_2 \\&#10; &amp;p_{human} \quad p_{dog} &#10;]&#10;\end{align*}&#10;&#10;\end{document}"/>
  <p:tag name="IGUANATEXSIZE" val="25"/>
  <p:tag name="IGUANATEXCURSOR" val="221"/>
  <p:tag name="TRANSPARENCY" val="True"/>
  <p:tag name="LATEXENGINEID" val="1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89"/>
  <p:tag name="OUTPUTTYPE" val="PDF"/>
  <p:tag name="IGUANATEXVERSION" val="160"/>
  <p:tag name="LATEXADDIN" val="\documentclass{article}&#10;\usepackage{amsmath}&#10;\pagestyle{empty}&#10;\begin{document}&#10;&#10;$&#10;Precision = \frac{TP}{TP+FP}&#10;$&#10;&#10;\end{document}"/>
  <p:tag name="IGUANATEXSIZE" val="25"/>
  <p:tag name="IGUANATEXCURSOR" val="111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74"/>
  <p:tag name="OUTPUTTYPE" val="PDF"/>
  <p:tag name="IGUANATEXVERSION" val="160"/>
  <p:tag name="LATEXADDIN" val="\documentclass{article}&#10;\usepackage{amsmath}&#10;\pagestyle{empty}&#10;\begin{document}&#10;&#10;$&#10;Recall = \frac{TP}{TP+FN}&#10;$&#10;&#10;\end{document}"/>
  <p:tag name="IGUANATEXSIZE" val="25"/>
  <p:tag name="IGUANATEXCURSOR" val="108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322"/>
  <p:tag name="OUTPUTTYPE" val="PDF"/>
  <p:tag name="IGUANATEXVERSION" val="160"/>
  <p:tag name="LATEXADDIN" val="\documentclass{article}&#10;\usepackage{amsmath}&#10;\usepackage{amsfonts}&#10;\pagestyle{empty}&#10;\begin{document}&#10;&#10;$&#10;AP_N = \frac{1}{N} \sum_{R \in \mathbb{R}_N} P_{interp}(R) \qquad with \qquad P_{interp}(R) = \max_{{R}':{R}' \geq R} P({R}')&#10;$&#10;&#10;\end{document}"/>
  <p:tag name="IGUANATEXSIZE" val="25"/>
  <p:tag name="IGUANATEXCURSOR" val="230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90"/>
  <p:tag name="OUTPUTTYPE" val="PDF"/>
  <p:tag name="IGUANATEXVERSION" val="160"/>
  <p:tag name="LATEXADDIN" val="\documentclass{article}&#10;\usepackage{amsmath}&#10;\pagestyle{empty}&#10;\begin{document}&#10;&#10;$&#10;mAP = \frac{1}{K} \sum_{i=1}^{K}AP_i&#10;$&#10;&#10;\end{document}"/>
  <p:tag name="IGUANATEXSIZE" val="25"/>
  <p:tag name="IGUANATEXCURSOR" val="119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32"/>
  <p:tag name="OUTPUTTYPE" val="PDF"/>
  <p:tag name="IGUANATEXVERSION" val="160"/>
  <p:tag name="LATEXADDIN" val="\documentclass{article}&#10;\usepackage{amsmath}&#10;\pagestyle{empty}&#10;\begin{document}&#10;&#10;$\text{CE of }\hat{y}_i = -\sum^k_{i=1} t_i \times \log(\hat{y}_i)$&#10;&#10;\end{document}"/>
  <p:tag name="IGUANATEXSIZE" val="25"/>
  <p:tag name="IGUANATEXCURSOR" val="148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11"/>
  <p:tag name="OUTPUTTYPE" val="PDF"/>
  <p:tag name="IGUANATEXVERSION" val="160"/>
  <p:tag name="LATEXADDIN" val="\documentclass{article}&#10;\usepackage{amsmath}&#10;\pagestyle{empty}&#10;\begin{document}&#10;&#10;$\text{Tot. CE} = \sum^k_{i=1} \text{CE of }\hat{y}_i$&#10;&#10;\end{document}"/>
  <p:tag name="IGUANATEXSIZE" val="25"/>
  <p:tag name="IGUANATEXCURSOR" val="120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8"/>
  <p:tag name="OUTPUTTYPE" val="PDF"/>
  <p:tag name="IGUANATEXVERSION" val="160"/>
  <p:tag name="LATEXADDIN" val="\documentclass{article}&#10;\usepackage{amsmath}&#10;\pagestyle{empty}&#10;\begin{document}&#10;&#10;$z_1$&#10;&#10;\end{document}"/>
  <p:tag name="IGUANATEXSIZE" val="15"/>
  <p:tag name="IGUANATEXCURSOR" val="85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8"/>
  <p:tag name="OUTPUTTYPE" val="PDF"/>
  <p:tag name="IGUANATEXVERSION" val="160"/>
  <p:tag name="LATEXADDIN" val="\documentclass{article}&#10;\usepackage{amsmath}&#10;\pagestyle{empty}&#10;\begin{document}&#10;&#10;$z_2$&#10;&#10;\end{document}"/>
  <p:tag name="IGUANATEXSIZE" val="15"/>
  <p:tag name="IGUANATEXCURSOR" val="85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8"/>
  <p:tag name="OUTPUTTYPE" val="PDF"/>
  <p:tag name="IGUANATEXVERSION" val="160"/>
  <p:tag name="LATEXADDIN" val="\documentclass{article}&#10;\usepackage{amsmath}&#10;\pagestyle{empty}&#10;\begin{document}&#10;&#10;$z_k$&#10;&#10;\end{document}"/>
  <p:tag name="IGUANATEXSIZE" val="15"/>
  <p:tag name="IGUANATEXCURSOR" val="85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62"/>
  <p:tag name="OUTPUTTYPE" val="PDF"/>
  <p:tag name="IGUANATEXVERSION" val="160"/>
  <p:tag name="LATEXADDIN" val="\documentclass{article}&#10;\usepackage{amsmath}&#10;\pagestyle{empty}&#10;\begin{document}&#10;&#10;\[&#10;\text{new } w_j = \text{old } w_j - \left( \frac{\Delta \text{Tot. CE}}{\Delta w_j} \times \eta \right)&#10;\]&#10;&#10;\end{document}"/>
  <p:tag name="IGUANATEXSIZE" val="25"/>
  <p:tag name="IGUANATEXCURSOR" val="187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"/>
  <p:tag name="ORIGINALWIDTH" val="122"/>
  <p:tag name="OUTPUTTYPE" val="PDF"/>
  <p:tag name="IGUANATEXVERSION" val="160"/>
  <p:tag name="LATEXADDIN" val="\documentclass{article}&#10;\usepackage{amsmath}&#10;\pagestyle{empty}&#10;\begin{document}&#10;&#10;\[&#10;\frac{\Delta \text{Tot. CE}}{\Delta w_j}= \sum^k_{i=1}\frac{\Delta \text{CE of }\hat{y}_i}{\Delta w_j}&#10;\]&#10;&#10;\end{document}"/>
  <p:tag name="IGUANATEXSIZE" val="25"/>
  <p:tag name="IGUANATEXCURSOR" val="190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241"/>
  <p:tag name="OUTPUTTYPE" val="PDF"/>
  <p:tag name="IGUANATEXVERSION" val="160"/>
  <p:tag name="LATEXADDIN" val="\documentclass{article}&#10;\usepackage{amsmath}&#10;\pagestyle{empty}&#10;\begin{document}&#10;&#10;$\frac{\Delta \text{Tot. CE}}{\Delta w_5}&#10;    = \frac{\Delta \text{CE of }\hat{y}}{\Delta \hat{y}}&#10;    \times \frac{\Delta \hat{y}}{\Delta c_1}&#10;    \times \frac{\Delta c_1}{\Delta c_1 \text{ net\_input}}&#10;    \times \frac{\Delta c_1 \text{ net\_input}}{\Delta w_5}$&#10;&#10;&#10;&#10;\end{document}"/>
  <p:tag name="IGUANATEXSIZE" val="25"/>
  <p:tag name="IGUANATEXCURSOR" val="345"/>
  <p:tag name="TRANSPARENCY" val="True"/>
  <p:tag name="LATEXENGINEID" val="0"/>
  <p:tag name="TEMPFOLDER" val="/private/var/folders/5l/d9dxj3l56hqb95fmlnj_kqd0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1907</Words>
  <Application>Microsoft Macintosh PowerPoint</Application>
  <PresentationFormat>Widescreen</PresentationFormat>
  <Paragraphs>254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Into Image Segmentation</dc:title>
  <dc:creator>Duc Minh Dao</dc:creator>
  <cp:lastModifiedBy>Duc Minh Dao</cp:lastModifiedBy>
  <cp:revision>47</cp:revision>
  <dcterms:created xsi:type="dcterms:W3CDTF">2022-09-27T02:59:58Z</dcterms:created>
  <dcterms:modified xsi:type="dcterms:W3CDTF">2023-04-17T14:47:27Z</dcterms:modified>
</cp:coreProperties>
</file>